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72" r:id="rId4"/>
  </p:sldMasterIdLst>
  <p:notesMasterIdLst>
    <p:notesMasterId r:id="rId54"/>
  </p:notesMasterIdLst>
  <p:handoutMasterIdLst>
    <p:handoutMasterId r:id="rId55"/>
  </p:handoutMasterIdLst>
  <p:sldIdLst>
    <p:sldId id="256" r:id="rId5"/>
    <p:sldId id="259" r:id="rId6"/>
    <p:sldId id="258" r:id="rId7"/>
    <p:sldId id="309" r:id="rId8"/>
    <p:sldId id="260" r:id="rId9"/>
    <p:sldId id="289" r:id="rId10"/>
    <p:sldId id="288" r:id="rId11"/>
    <p:sldId id="310" r:id="rId12"/>
    <p:sldId id="329" r:id="rId13"/>
    <p:sldId id="339" r:id="rId14"/>
    <p:sldId id="290" r:id="rId15"/>
    <p:sldId id="298" r:id="rId16"/>
    <p:sldId id="291" r:id="rId17"/>
    <p:sldId id="343" r:id="rId18"/>
    <p:sldId id="299" r:id="rId19"/>
    <p:sldId id="300" r:id="rId20"/>
    <p:sldId id="311" r:id="rId21"/>
    <p:sldId id="333" r:id="rId22"/>
    <p:sldId id="321" r:id="rId23"/>
    <p:sldId id="313" r:id="rId24"/>
    <p:sldId id="344" r:id="rId25"/>
    <p:sldId id="301" r:id="rId26"/>
    <p:sldId id="305" r:id="rId27"/>
    <p:sldId id="334" r:id="rId28"/>
    <p:sldId id="322" r:id="rId29"/>
    <p:sldId id="327" r:id="rId30"/>
    <p:sldId id="332" r:id="rId31"/>
    <p:sldId id="345" r:id="rId32"/>
    <p:sldId id="331" r:id="rId33"/>
    <p:sldId id="317" r:id="rId34"/>
    <p:sldId id="302" r:id="rId35"/>
    <p:sldId id="314" r:id="rId36"/>
    <p:sldId id="336" r:id="rId37"/>
    <p:sldId id="335" r:id="rId38"/>
    <p:sldId id="292" r:id="rId39"/>
    <p:sldId id="306" r:id="rId40"/>
    <p:sldId id="338" r:id="rId41"/>
    <p:sldId id="293" r:id="rId42"/>
    <p:sldId id="303" r:id="rId43"/>
    <p:sldId id="307" r:id="rId44"/>
    <p:sldId id="308" r:id="rId45"/>
    <p:sldId id="326" r:id="rId46"/>
    <p:sldId id="325" r:id="rId47"/>
    <p:sldId id="294" r:id="rId48"/>
    <p:sldId id="316" r:id="rId49"/>
    <p:sldId id="319" r:id="rId50"/>
    <p:sldId id="320" r:id="rId51"/>
    <p:sldId id="340" r:id="rId52"/>
    <p:sldId id="282" r:id="rId53"/>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Palatino Linotype" panose="02040502050505030304" pitchFamily="18" charset="0"/>
      <p:regular r:id="rId60"/>
      <p:bold r:id="rId61"/>
      <p:italic r:id="rId62"/>
      <p:boldItalic r:id="rId63"/>
    </p:embeddedFont>
    <p:embeddedFont>
      <p:font typeface="Source Sans Pro" panose="020B0503030403020204" pitchFamily="34" charset="0"/>
      <p:regular r:id="rId64"/>
      <p:bold r:id="rId65"/>
      <p:italic r:id="rId66"/>
      <p:boldItalic r:id="rId67"/>
    </p:embeddedFont>
    <p:embeddedFont>
      <p:font typeface="Source Sans Pro Bold" panose="020B0703030403020204" pitchFamily="34" charset="0"/>
      <p:bold r:id="rId68"/>
      <p:italic r:id="rId69"/>
      <p:boldItalic r:id="rId70"/>
    </p:embeddedFont>
    <p:embeddedFont>
      <p:font typeface="Source Serif Pro" panose="02040603050405020204" pitchFamily="18" charset="0"/>
      <p:regular r:id="rId71"/>
      <p:bold r:id="rId72"/>
      <p:italic r:id="rId73"/>
      <p:boldItalic r:id="rId74"/>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B1EB"/>
    <a:srgbClr val="EDEDED"/>
    <a:srgbClr val="00A884"/>
    <a:srgbClr val="E0E0E4"/>
    <a:srgbClr val="832D88"/>
    <a:srgbClr val="DB07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3" autoAdjust="0"/>
    <p:restoredTop sz="96240"/>
  </p:normalViewPr>
  <p:slideViewPr>
    <p:cSldViewPr snapToGrid="0" showGuides="1">
      <p:cViewPr varScale="1">
        <p:scale>
          <a:sx n="111" d="100"/>
          <a:sy n="111" d="100"/>
        </p:scale>
        <p:origin x="450" y="78"/>
      </p:cViewPr>
      <p:guideLst/>
    </p:cSldViewPr>
  </p:slideViewPr>
  <p:outlineViewPr>
    <p:cViewPr>
      <p:scale>
        <a:sx n="33" d="100"/>
        <a:sy n="33" d="100"/>
      </p:scale>
      <p:origin x="0" y="-6592"/>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94" d="100"/>
          <a:sy n="194" d="100"/>
        </p:scale>
        <p:origin x="560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font" Target="fonts/font19.fntdata"/><Relationship Id="rId5" Type="http://schemas.openxmlformats.org/officeDocument/2006/relationships/slide" Target="slides/slide1.xml"/><Relationship Id="rId61" Type="http://schemas.openxmlformats.org/officeDocument/2006/relationships/font" Target="fonts/font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handoutMaster" Target="handoutMasters/handoutMaster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16.fntdata"/><Relationship Id="rId2" Type="http://schemas.openxmlformats.org/officeDocument/2006/relationships/customXml" Target="../customXml/item2.xml"/><Relationship Id="rId29" Type="http://schemas.openxmlformats.org/officeDocument/2006/relationships/slide" Target="slides/slide25.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a:t>
          </a:r>
          <a:r>
            <a:rPr lang="en-US" b="1" baseline="0" dirty="0"/>
            <a:t>majority of sentiments </a:t>
          </a:r>
          <a:r>
            <a:rPr lang="en-US" baseline="0" dirty="0"/>
            <a:t>about digital and robot pet companions be positive or be negative?</a:t>
          </a:r>
          <a:endParaRPr lang="en-US" dirty="0"/>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a:t>
          </a:r>
          <a:r>
            <a:rPr lang="en-US" b="1" baseline="0" dirty="0"/>
            <a:t>location influence </a:t>
          </a:r>
          <a:r>
            <a:rPr lang="en-US" baseline="0" dirty="0"/>
            <a:t>people's sentiments towards digital and robot pet companions? </a:t>
          </a:r>
          <a:endParaRPr lang="en-US" dirty="0"/>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8F73F6-A940-4D30-8A78-B56B7D915EE8}"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710FF995-2E0C-4B66-92A1-C3A6923F196E}">
      <dgm:prSet/>
      <dgm:spPr/>
      <dgm:t>
        <a:bodyPr/>
        <a:lstStyle/>
        <a:p>
          <a:r>
            <a:rPr lang="en-ID" b="1" dirty="0"/>
            <a:t>Compared</a:t>
          </a:r>
          <a:r>
            <a:rPr lang="en-ID" dirty="0"/>
            <a:t> different machine learning </a:t>
          </a:r>
          <a:r>
            <a:rPr lang="en-ID" b="1" dirty="0"/>
            <a:t>models</a:t>
          </a:r>
          <a:r>
            <a:rPr lang="en-ID" dirty="0"/>
            <a:t> for sentiment analysis on a </a:t>
          </a:r>
          <a:r>
            <a:rPr lang="en-ID" b="1" dirty="0" err="1"/>
            <a:t>labeled</a:t>
          </a:r>
          <a:r>
            <a:rPr lang="en-ID" b="1" dirty="0"/>
            <a:t> dataset </a:t>
          </a:r>
          <a:r>
            <a:rPr lang="en-ID" dirty="0"/>
            <a:t>with the purpose </a:t>
          </a:r>
          <a:r>
            <a:rPr lang="en-ID" b="1" dirty="0"/>
            <a:t>of finding the best performance model.</a:t>
          </a:r>
          <a:endParaRPr lang="en-US" dirty="0"/>
        </a:p>
      </dgm:t>
    </dgm:pt>
    <dgm:pt modelId="{B4F6A0F6-8FDE-4816-A953-1B50D0B7CAAD}" type="parTrans" cxnId="{737BACA3-09B1-4278-BE6E-A53DFFDD2568}">
      <dgm:prSet/>
      <dgm:spPr/>
      <dgm:t>
        <a:bodyPr/>
        <a:lstStyle/>
        <a:p>
          <a:endParaRPr lang="en-US"/>
        </a:p>
      </dgm:t>
    </dgm:pt>
    <dgm:pt modelId="{BB543B23-6F13-4893-9724-B7DE526F5CFC}" type="sibTrans" cxnId="{737BACA3-09B1-4278-BE6E-A53DFFDD2568}">
      <dgm:prSet/>
      <dgm:spPr/>
      <dgm:t>
        <a:bodyPr/>
        <a:lstStyle/>
        <a:p>
          <a:endParaRPr lang="en-US"/>
        </a:p>
      </dgm:t>
    </dgm:pt>
    <dgm:pt modelId="{EE5533C1-1D10-4461-A289-F2CAF1E9DF6E}">
      <dgm:prSet/>
      <dgm:spPr/>
      <dgm:t>
        <a:bodyPr/>
        <a:lstStyle/>
        <a:p>
          <a:r>
            <a:rPr lang="en-US" dirty="0"/>
            <a:t>Collect an </a:t>
          </a:r>
          <a:r>
            <a:rPr lang="en-US" b="1" dirty="0"/>
            <a:t>unlabeled </a:t>
          </a:r>
          <a:r>
            <a:rPr lang="en-US" b="0" dirty="0"/>
            <a:t>Twitter public </a:t>
          </a:r>
          <a:r>
            <a:rPr lang="en-US" b="1" dirty="0"/>
            <a:t>dataset </a:t>
          </a:r>
          <a:r>
            <a:rPr lang="en-US" dirty="0"/>
            <a:t>about digital robot companions from various regions and </a:t>
          </a:r>
          <a:r>
            <a:rPr lang="en-US" b="1" dirty="0"/>
            <a:t>use the best model</a:t>
          </a:r>
          <a:r>
            <a:rPr lang="en-US" dirty="0"/>
            <a:t> </a:t>
          </a:r>
          <a:r>
            <a:rPr lang="en-ID" dirty="0"/>
            <a:t>with the purpose </a:t>
          </a:r>
          <a:r>
            <a:rPr lang="en-ID" b="1" dirty="0"/>
            <a:t>of finding </a:t>
          </a:r>
          <a:r>
            <a:rPr lang="en-US" b="1" dirty="0"/>
            <a:t>the most sentiments</a:t>
          </a:r>
          <a:r>
            <a:rPr lang="en-US" dirty="0"/>
            <a:t> in the unlabeled dataset. </a:t>
          </a:r>
        </a:p>
      </dgm:t>
    </dgm:pt>
    <dgm:pt modelId="{6C9C802A-9276-496B-A133-905B54197882}" type="parTrans" cxnId="{C81D404A-80A6-4F89-8DC6-C9413F1F5BD1}">
      <dgm:prSet/>
      <dgm:spPr/>
      <dgm:t>
        <a:bodyPr/>
        <a:lstStyle/>
        <a:p>
          <a:endParaRPr lang="en-US"/>
        </a:p>
      </dgm:t>
    </dgm:pt>
    <dgm:pt modelId="{43536100-7BCA-4DB3-A5D0-BF9CBEFDBAF1}" type="sibTrans" cxnId="{C81D404A-80A6-4F89-8DC6-C9413F1F5BD1}">
      <dgm:prSet/>
      <dgm:spPr/>
      <dgm:t>
        <a:bodyPr/>
        <a:lstStyle/>
        <a:p>
          <a:endParaRPr lang="en-US"/>
        </a:p>
      </dgm:t>
    </dgm:pt>
    <dgm:pt modelId="{C473E560-2F4E-4594-A8FD-65C12F0E5328}">
      <dgm:prSet/>
      <dgm:spPr/>
      <dgm:t>
        <a:bodyPr/>
        <a:lstStyle/>
        <a:p>
          <a:r>
            <a:rPr lang="en-US" b="0" dirty="0"/>
            <a:t>Perform a</a:t>
          </a:r>
          <a:r>
            <a:rPr lang="en-US" b="1" dirty="0"/>
            <a:t> Chi-square test  </a:t>
          </a:r>
          <a:r>
            <a:rPr lang="en-ID" dirty="0"/>
            <a:t>with the purpose </a:t>
          </a:r>
          <a:r>
            <a:rPr lang="en-US" dirty="0"/>
            <a:t>of </a:t>
          </a:r>
          <a:r>
            <a:rPr lang="en-US" b="1" dirty="0"/>
            <a:t>finding</a:t>
          </a:r>
          <a:r>
            <a:rPr lang="en-US" dirty="0"/>
            <a:t> </a:t>
          </a:r>
          <a:r>
            <a:rPr lang="en-US" b="1" dirty="0"/>
            <a:t>dependencies</a:t>
          </a:r>
          <a:r>
            <a:rPr lang="en-US" dirty="0"/>
            <a:t> between </a:t>
          </a:r>
          <a:r>
            <a:rPr lang="en-US" b="1" dirty="0"/>
            <a:t>sentiment </a:t>
          </a:r>
          <a:r>
            <a:rPr lang="en-US" dirty="0"/>
            <a:t>and </a:t>
          </a:r>
          <a:r>
            <a:rPr lang="en-US" b="1" dirty="0"/>
            <a:t>locations</a:t>
          </a:r>
          <a:r>
            <a:rPr lang="en-US" dirty="0"/>
            <a:t>. </a:t>
          </a:r>
        </a:p>
      </dgm:t>
    </dgm:pt>
    <dgm:pt modelId="{1E22FC52-250D-404A-8389-096154F3FD8E}" type="parTrans" cxnId="{99DE3E73-443E-4FB1-AE1B-7EB15E1C9F37}">
      <dgm:prSet/>
      <dgm:spPr/>
      <dgm:t>
        <a:bodyPr/>
        <a:lstStyle/>
        <a:p>
          <a:endParaRPr lang="en-US"/>
        </a:p>
      </dgm:t>
    </dgm:pt>
    <dgm:pt modelId="{6FAA8F5B-03F8-4A64-B02C-64B3ABACF653}" type="sibTrans" cxnId="{99DE3E73-443E-4FB1-AE1B-7EB15E1C9F37}">
      <dgm:prSet/>
      <dgm:spPr/>
      <dgm:t>
        <a:bodyPr/>
        <a:lstStyle/>
        <a:p>
          <a:endParaRPr lang="en-US"/>
        </a:p>
      </dgm:t>
    </dgm:pt>
    <dgm:pt modelId="{3AF8732A-D0BB-4651-B993-7946E1EA7200}" type="pres">
      <dgm:prSet presAssocID="{688F73F6-A940-4D30-8A78-B56B7D915EE8}" presName="root" presStyleCnt="0">
        <dgm:presLayoutVars>
          <dgm:dir/>
          <dgm:resizeHandles val="exact"/>
        </dgm:presLayoutVars>
      </dgm:prSet>
      <dgm:spPr/>
    </dgm:pt>
    <dgm:pt modelId="{A1CF066F-D72B-4B61-B0C1-ADC8C08A0E1A}" type="pres">
      <dgm:prSet presAssocID="{710FF995-2E0C-4B66-92A1-C3A6923F196E}" presName="compNode" presStyleCnt="0"/>
      <dgm:spPr/>
    </dgm:pt>
    <dgm:pt modelId="{BB23C4D5-5B2C-448C-9F2E-932E8F662C50}" type="pres">
      <dgm:prSet presAssocID="{710FF995-2E0C-4B66-92A1-C3A6923F196E}" presName="bgRect" presStyleLbl="bgShp" presStyleIdx="0" presStyleCnt="3" custLinFactNeighborX="14833" custLinFactNeighborY="971"/>
      <dgm:spPr/>
    </dgm:pt>
    <dgm:pt modelId="{AD858FB8-4371-458A-9F65-293D8A58789F}" type="pres">
      <dgm:prSet presAssocID="{710FF995-2E0C-4B66-92A1-C3A6923F19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CEC622A6-FADC-4043-B057-668E3133A73C}" type="pres">
      <dgm:prSet presAssocID="{710FF995-2E0C-4B66-92A1-C3A6923F196E}" presName="spaceRect" presStyleCnt="0"/>
      <dgm:spPr/>
    </dgm:pt>
    <dgm:pt modelId="{4AEB11C2-0203-4751-910C-338008A796B3}" type="pres">
      <dgm:prSet presAssocID="{710FF995-2E0C-4B66-92A1-C3A6923F196E}" presName="parTx" presStyleLbl="revTx" presStyleIdx="0" presStyleCnt="3">
        <dgm:presLayoutVars>
          <dgm:chMax val="0"/>
          <dgm:chPref val="0"/>
        </dgm:presLayoutVars>
      </dgm:prSet>
      <dgm:spPr/>
    </dgm:pt>
    <dgm:pt modelId="{7A5705F7-CE18-467C-90A9-CE10B817BD53}" type="pres">
      <dgm:prSet presAssocID="{BB543B23-6F13-4893-9724-B7DE526F5CFC}" presName="sibTrans" presStyleCnt="0"/>
      <dgm:spPr/>
    </dgm:pt>
    <dgm:pt modelId="{AD08D6D5-A5F1-402B-A771-9157A51B39AE}" type="pres">
      <dgm:prSet presAssocID="{EE5533C1-1D10-4461-A289-F2CAF1E9DF6E}" presName="compNode" presStyleCnt="0"/>
      <dgm:spPr/>
    </dgm:pt>
    <dgm:pt modelId="{AAC771F7-7C80-4B4A-A9F0-785F0E41AFAD}" type="pres">
      <dgm:prSet presAssocID="{EE5533C1-1D10-4461-A289-F2CAF1E9DF6E}" presName="bgRect" presStyleLbl="bgShp" presStyleIdx="1" presStyleCnt="3"/>
      <dgm:spPr/>
    </dgm:pt>
    <dgm:pt modelId="{915F4F45-04F0-4EB0-87C4-ABF807558752}" type="pres">
      <dgm:prSet presAssocID="{EE5533C1-1D10-4461-A289-F2CAF1E9DF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B6DE8C8-4572-44C9-8BEC-68DB4299B2A6}" type="pres">
      <dgm:prSet presAssocID="{EE5533C1-1D10-4461-A289-F2CAF1E9DF6E}" presName="spaceRect" presStyleCnt="0"/>
      <dgm:spPr/>
    </dgm:pt>
    <dgm:pt modelId="{D2BB191E-6660-4839-BB87-6A9C2B0E28C7}" type="pres">
      <dgm:prSet presAssocID="{EE5533C1-1D10-4461-A289-F2CAF1E9DF6E}" presName="parTx" presStyleLbl="revTx" presStyleIdx="1" presStyleCnt="3">
        <dgm:presLayoutVars>
          <dgm:chMax val="0"/>
          <dgm:chPref val="0"/>
        </dgm:presLayoutVars>
      </dgm:prSet>
      <dgm:spPr/>
    </dgm:pt>
    <dgm:pt modelId="{99508457-DCC4-4636-AC92-9E2541836D55}" type="pres">
      <dgm:prSet presAssocID="{43536100-7BCA-4DB3-A5D0-BF9CBEFDBAF1}" presName="sibTrans" presStyleCnt="0"/>
      <dgm:spPr/>
    </dgm:pt>
    <dgm:pt modelId="{E55325FF-8D68-4543-935D-1D45059031E3}" type="pres">
      <dgm:prSet presAssocID="{C473E560-2F4E-4594-A8FD-65C12F0E5328}" presName="compNode" presStyleCnt="0"/>
      <dgm:spPr/>
    </dgm:pt>
    <dgm:pt modelId="{6CCAA378-B47A-4B49-A310-1F55CF63B470}" type="pres">
      <dgm:prSet presAssocID="{C473E560-2F4E-4594-A8FD-65C12F0E5328}" presName="bgRect" presStyleLbl="bgShp" presStyleIdx="2" presStyleCnt="3"/>
      <dgm:spPr/>
    </dgm:pt>
    <dgm:pt modelId="{F220CC37-06B7-4908-AD05-24F7146C26B6}" type="pres">
      <dgm:prSet presAssocID="{C473E560-2F4E-4594-A8FD-65C12F0E53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991B2E6-3B72-459B-A115-CC04C1B8E7B8}" type="pres">
      <dgm:prSet presAssocID="{C473E560-2F4E-4594-A8FD-65C12F0E5328}" presName="spaceRect" presStyleCnt="0"/>
      <dgm:spPr/>
    </dgm:pt>
    <dgm:pt modelId="{42BA0B81-13C0-46BA-8260-F01AF088E91C}" type="pres">
      <dgm:prSet presAssocID="{C473E560-2F4E-4594-A8FD-65C12F0E5328}" presName="parTx" presStyleLbl="revTx" presStyleIdx="2" presStyleCnt="3">
        <dgm:presLayoutVars>
          <dgm:chMax val="0"/>
          <dgm:chPref val="0"/>
        </dgm:presLayoutVars>
      </dgm:prSet>
      <dgm:spPr/>
    </dgm:pt>
  </dgm:ptLst>
  <dgm:cxnLst>
    <dgm:cxn modelId="{73D29833-6618-4475-A9DF-D0C0C06238E9}" type="presOf" srcId="{C473E560-2F4E-4594-A8FD-65C12F0E5328}" destId="{42BA0B81-13C0-46BA-8260-F01AF088E91C}" srcOrd="0" destOrd="0" presId="urn:microsoft.com/office/officeart/2018/2/layout/IconVerticalSolidList"/>
    <dgm:cxn modelId="{BB3CCB5E-59B2-4E0F-8A2F-1F6AE886D485}" type="presOf" srcId="{688F73F6-A940-4D30-8A78-B56B7D915EE8}" destId="{3AF8732A-D0BB-4651-B993-7946E1EA7200}" srcOrd="0" destOrd="0" presId="urn:microsoft.com/office/officeart/2018/2/layout/IconVerticalSolidList"/>
    <dgm:cxn modelId="{870B8267-253D-4F29-9541-417128F8D52C}" type="presOf" srcId="{710FF995-2E0C-4B66-92A1-C3A6923F196E}" destId="{4AEB11C2-0203-4751-910C-338008A796B3}" srcOrd="0" destOrd="0" presId="urn:microsoft.com/office/officeart/2018/2/layout/IconVerticalSolidList"/>
    <dgm:cxn modelId="{C81D404A-80A6-4F89-8DC6-C9413F1F5BD1}" srcId="{688F73F6-A940-4D30-8A78-B56B7D915EE8}" destId="{EE5533C1-1D10-4461-A289-F2CAF1E9DF6E}" srcOrd="1" destOrd="0" parTransId="{6C9C802A-9276-496B-A133-905B54197882}" sibTransId="{43536100-7BCA-4DB3-A5D0-BF9CBEFDBAF1}"/>
    <dgm:cxn modelId="{99DE3E73-443E-4FB1-AE1B-7EB15E1C9F37}" srcId="{688F73F6-A940-4D30-8A78-B56B7D915EE8}" destId="{C473E560-2F4E-4594-A8FD-65C12F0E5328}" srcOrd="2" destOrd="0" parTransId="{1E22FC52-250D-404A-8389-096154F3FD8E}" sibTransId="{6FAA8F5B-03F8-4A64-B02C-64B3ABACF653}"/>
    <dgm:cxn modelId="{B0F06A80-F51D-410C-814A-0B2F39D5BBA2}" type="presOf" srcId="{EE5533C1-1D10-4461-A289-F2CAF1E9DF6E}" destId="{D2BB191E-6660-4839-BB87-6A9C2B0E28C7}" srcOrd="0" destOrd="0" presId="urn:microsoft.com/office/officeart/2018/2/layout/IconVerticalSolidList"/>
    <dgm:cxn modelId="{737BACA3-09B1-4278-BE6E-A53DFFDD2568}" srcId="{688F73F6-A940-4D30-8A78-B56B7D915EE8}" destId="{710FF995-2E0C-4B66-92A1-C3A6923F196E}" srcOrd="0" destOrd="0" parTransId="{B4F6A0F6-8FDE-4816-A953-1B50D0B7CAAD}" sibTransId="{BB543B23-6F13-4893-9724-B7DE526F5CFC}"/>
    <dgm:cxn modelId="{4F8B794E-8F3B-41D1-BA78-D6E9CC06552E}" type="presParOf" srcId="{3AF8732A-D0BB-4651-B993-7946E1EA7200}" destId="{A1CF066F-D72B-4B61-B0C1-ADC8C08A0E1A}" srcOrd="0" destOrd="0" presId="urn:microsoft.com/office/officeart/2018/2/layout/IconVerticalSolidList"/>
    <dgm:cxn modelId="{3FBE2645-8779-4CCA-B787-4A277215512A}" type="presParOf" srcId="{A1CF066F-D72B-4B61-B0C1-ADC8C08A0E1A}" destId="{BB23C4D5-5B2C-448C-9F2E-932E8F662C50}" srcOrd="0" destOrd="0" presId="urn:microsoft.com/office/officeart/2018/2/layout/IconVerticalSolidList"/>
    <dgm:cxn modelId="{BFD0F8FF-703F-4495-B1F7-8DD7893797E4}" type="presParOf" srcId="{A1CF066F-D72B-4B61-B0C1-ADC8C08A0E1A}" destId="{AD858FB8-4371-458A-9F65-293D8A58789F}" srcOrd="1" destOrd="0" presId="urn:microsoft.com/office/officeart/2018/2/layout/IconVerticalSolidList"/>
    <dgm:cxn modelId="{761B7B08-2022-4687-8F15-E3E319CC428E}" type="presParOf" srcId="{A1CF066F-D72B-4B61-B0C1-ADC8C08A0E1A}" destId="{CEC622A6-FADC-4043-B057-668E3133A73C}" srcOrd="2" destOrd="0" presId="urn:microsoft.com/office/officeart/2018/2/layout/IconVerticalSolidList"/>
    <dgm:cxn modelId="{B336462E-88EF-4362-8CC1-E00EDC3EA1B7}" type="presParOf" srcId="{A1CF066F-D72B-4B61-B0C1-ADC8C08A0E1A}" destId="{4AEB11C2-0203-4751-910C-338008A796B3}" srcOrd="3" destOrd="0" presId="urn:microsoft.com/office/officeart/2018/2/layout/IconVerticalSolidList"/>
    <dgm:cxn modelId="{7FD56904-3303-40F4-BB18-3CEF86C8FDA9}" type="presParOf" srcId="{3AF8732A-D0BB-4651-B993-7946E1EA7200}" destId="{7A5705F7-CE18-467C-90A9-CE10B817BD53}" srcOrd="1" destOrd="0" presId="urn:microsoft.com/office/officeart/2018/2/layout/IconVerticalSolidList"/>
    <dgm:cxn modelId="{3A03D335-54ED-42C6-ACA1-6CED33E6C296}" type="presParOf" srcId="{3AF8732A-D0BB-4651-B993-7946E1EA7200}" destId="{AD08D6D5-A5F1-402B-A771-9157A51B39AE}" srcOrd="2" destOrd="0" presId="urn:microsoft.com/office/officeart/2018/2/layout/IconVerticalSolidList"/>
    <dgm:cxn modelId="{5DF2C62F-8992-4C35-B854-4E78622B389E}" type="presParOf" srcId="{AD08D6D5-A5F1-402B-A771-9157A51B39AE}" destId="{AAC771F7-7C80-4B4A-A9F0-785F0E41AFAD}" srcOrd="0" destOrd="0" presId="urn:microsoft.com/office/officeart/2018/2/layout/IconVerticalSolidList"/>
    <dgm:cxn modelId="{7FBC275F-4A5B-427A-933A-0D294FD63D60}" type="presParOf" srcId="{AD08D6D5-A5F1-402B-A771-9157A51B39AE}" destId="{915F4F45-04F0-4EB0-87C4-ABF807558752}" srcOrd="1" destOrd="0" presId="urn:microsoft.com/office/officeart/2018/2/layout/IconVerticalSolidList"/>
    <dgm:cxn modelId="{734749E7-99F2-48A4-8823-6A919D0B81B8}" type="presParOf" srcId="{AD08D6D5-A5F1-402B-A771-9157A51B39AE}" destId="{0B6DE8C8-4572-44C9-8BEC-68DB4299B2A6}" srcOrd="2" destOrd="0" presId="urn:microsoft.com/office/officeart/2018/2/layout/IconVerticalSolidList"/>
    <dgm:cxn modelId="{9A45D6D8-0A20-4645-B6A1-DE66B20CCF3A}" type="presParOf" srcId="{AD08D6D5-A5F1-402B-A771-9157A51B39AE}" destId="{D2BB191E-6660-4839-BB87-6A9C2B0E28C7}" srcOrd="3" destOrd="0" presId="urn:microsoft.com/office/officeart/2018/2/layout/IconVerticalSolidList"/>
    <dgm:cxn modelId="{A5F5B41C-E599-44B8-BB9A-C0B6618F7309}" type="presParOf" srcId="{3AF8732A-D0BB-4651-B993-7946E1EA7200}" destId="{99508457-DCC4-4636-AC92-9E2541836D55}" srcOrd="3" destOrd="0" presId="urn:microsoft.com/office/officeart/2018/2/layout/IconVerticalSolidList"/>
    <dgm:cxn modelId="{B99CC618-C859-43B4-B8EC-90D60C66E240}" type="presParOf" srcId="{3AF8732A-D0BB-4651-B993-7946E1EA7200}" destId="{E55325FF-8D68-4543-935D-1D45059031E3}" srcOrd="4" destOrd="0" presId="urn:microsoft.com/office/officeart/2018/2/layout/IconVerticalSolidList"/>
    <dgm:cxn modelId="{9177C8DF-345E-4EC8-AE11-FB53F479DCBC}" type="presParOf" srcId="{E55325FF-8D68-4543-935D-1D45059031E3}" destId="{6CCAA378-B47A-4B49-A310-1F55CF63B470}" srcOrd="0" destOrd="0" presId="urn:microsoft.com/office/officeart/2018/2/layout/IconVerticalSolidList"/>
    <dgm:cxn modelId="{8B505F1B-EFA9-4B7B-851D-1B22ED0B95C6}" type="presParOf" srcId="{E55325FF-8D68-4543-935D-1D45059031E3}" destId="{F220CC37-06B7-4908-AD05-24F7146C26B6}" srcOrd="1" destOrd="0" presId="urn:microsoft.com/office/officeart/2018/2/layout/IconVerticalSolidList"/>
    <dgm:cxn modelId="{3B096861-C2BB-49F0-906C-8993595D55F3}" type="presParOf" srcId="{E55325FF-8D68-4543-935D-1D45059031E3}" destId="{0991B2E6-3B72-459B-A115-CC04C1B8E7B8}" srcOrd="2" destOrd="0" presId="urn:microsoft.com/office/officeart/2018/2/layout/IconVerticalSolidList"/>
    <dgm:cxn modelId="{FD07AF13-7694-47E6-B1F2-16D8C7E79F7F}" type="presParOf" srcId="{E55325FF-8D68-4543-935D-1D45059031E3}" destId="{42BA0B81-13C0-46BA-8260-F01AF088E9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2DAA7-91A0-4241-A472-43CC07A47BAB}"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9ECBF3D3-D88E-4A85-9C93-957848E13A83}">
      <dgm:prSet/>
      <dgm:spPr/>
      <dgm:t>
        <a:bodyPr/>
        <a:lstStyle/>
        <a:p>
          <a:r>
            <a:rPr lang="en-ID" baseline="0" dirty="0"/>
            <a:t>Based on 119,831 reviews of </a:t>
          </a:r>
          <a:r>
            <a:rPr lang="en-ID" b="1" baseline="0" dirty="0" err="1"/>
            <a:t>Replika</a:t>
          </a:r>
          <a:r>
            <a:rPr lang="en-ID" b="1" baseline="0" dirty="0"/>
            <a:t> AI digital companion</a:t>
          </a:r>
          <a:r>
            <a:rPr lang="en-ID" baseline="0" dirty="0"/>
            <a:t> that </a:t>
          </a:r>
          <a:r>
            <a:rPr lang="en-ID" b="0" baseline="0" dirty="0"/>
            <a:t>previous researchers </a:t>
          </a:r>
          <a:r>
            <a:rPr lang="en-ID" baseline="0" dirty="0"/>
            <a:t>had </a:t>
          </a:r>
          <a:r>
            <a:rPr lang="en-ID" b="1" baseline="0" dirty="0"/>
            <a:t>collected from the Google Play Store </a:t>
          </a:r>
          <a:r>
            <a:rPr lang="en-ID" baseline="0" dirty="0"/>
            <a:t>and then subjected to </a:t>
          </a:r>
          <a:r>
            <a:rPr lang="en-ID" b="1" baseline="0" dirty="0"/>
            <a:t>sentiment analysis </a:t>
          </a:r>
          <a:r>
            <a:rPr lang="en-ID" baseline="0" dirty="0"/>
            <a:t>and topic </a:t>
          </a:r>
          <a:r>
            <a:rPr lang="en-ID" baseline="0" dirty="0" err="1"/>
            <a:t>modeling</a:t>
          </a:r>
          <a:r>
            <a:rPr lang="en-ID" baseline="0" dirty="0"/>
            <a:t>, the </a:t>
          </a:r>
          <a:r>
            <a:rPr lang="en-ID" b="1" baseline="0" dirty="0"/>
            <a:t>previous study's</a:t>
          </a:r>
          <a:r>
            <a:rPr lang="en-ID" baseline="0" dirty="0"/>
            <a:t> objective was to discover the topics and emotions that </a:t>
          </a:r>
          <a:r>
            <a:rPr lang="en-ID" b="1" baseline="0" dirty="0"/>
            <a:t>users experienced </a:t>
          </a:r>
          <a:r>
            <a:rPr lang="en-ID" baseline="0" dirty="0"/>
            <a:t>when communicating with </a:t>
          </a:r>
          <a:r>
            <a:rPr lang="en-ID" baseline="0" dirty="0" err="1"/>
            <a:t>Replika</a:t>
          </a:r>
          <a:r>
            <a:rPr lang="en-ID" baseline="0" dirty="0"/>
            <a:t> AI, a digital companion.</a:t>
          </a:r>
          <a:endParaRPr lang="en-US" dirty="0"/>
        </a:p>
      </dgm:t>
    </dgm:pt>
    <dgm:pt modelId="{3A96AE2F-C444-4638-8F2B-C9E3A1C19029}" type="parTrans" cxnId="{D57CF936-9EEB-4F1D-A5E8-BD7E05B5A0E6}">
      <dgm:prSet/>
      <dgm:spPr/>
      <dgm:t>
        <a:bodyPr/>
        <a:lstStyle/>
        <a:p>
          <a:endParaRPr lang="en-US"/>
        </a:p>
      </dgm:t>
    </dgm:pt>
    <dgm:pt modelId="{FC33FFD8-9FC7-44A3-9593-A1A119CC89A1}" type="sibTrans" cxnId="{D57CF936-9EEB-4F1D-A5E8-BD7E05B5A0E6}">
      <dgm:prSet/>
      <dgm:spPr/>
      <dgm:t>
        <a:bodyPr/>
        <a:lstStyle/>
        <a:p>
          <a:endParaRPr lang="en-US"/>
        </a:p>
      </dgm:t>
    </dgm:pt>
    <dgm:pt modelId="{F086BDEC-963A-494C-BD73-82B4877E187D}">
      <dgm:prSet/>
      <dgm:spPr/>
      <dgm:t>
        <a:bodyPr/>
        <a:lstStyle/>
        <a:p>
          <a:r>
            <a:rPr lang="en-US" baseline="0" dirty="0"/>
            <a:t>The </a:t>
          </a:r>
          <a:r>
            <a:rPr lang="en-US" b="1" baseline="0" dirty="0"/>
            <a:t>results of the sentiment analysis </a:t>
          </a:r>
          <a:r>
            <a:rPr lang="en-US" baseline="0" dirty="0"/>
            <a:t>show that most users really like the </a:t>
          </a:r>
          <a:r>
            <a:rPr lang="en-US" baseline="0" dirty="0" err="1"/>
            <a:t>Replika</a:t>
          </a:r>
          <a:r>
            <a:rPr lang="en-US" baseline="0" dirty="0"/>
            <a:t> AI application, and </a:t>
          </a:r>
          <a:r>
            <a:rPr lang="en-US" b="1" baseline="0" dirty="0"/>
            <a:t>most users feel joy, happiness</a:t>
          </a:r>
          <a:r>
            <a:rPr lang="en-US" baseline="0" dirty="0"/>
            <a:t>, and a sense of well-being.</a:t>
          </a:r>
          <a:br>
            <a:rPr lang="en-US" baseline="0" dirty="0"/>
          </a:br>
          <a:r>
            <a:rPr lang="en-US" baseline="0" dirty="0"/>
            <a:t>But this </a:t>
          </a:r>
          <a:r>
            <a:rPr lang="en-US" b="1" baseline="0" dirty="0"/>
            <a:t>previous study didn’t differentiate locations.</a:t>
          </a:r>
          <a:endParaRPr lang="en-US" b="1" dirty="0"/>
        </a:p>
      </dgm:t>
    </dgm:pt>
    <dgm:pt modelId="{E5CC9D79-7967-4EC6-B0A3-3EF927F27A7B}" type="parTrans" cxnId="{BA51C219-2F25-41FE-AE1E-D13AAA138CC3}">
      <dgm:prSet/>
      <dgm:spPr/>
      <dgm:t>
        <a:bodyPr/>
        <a:lstStyle/>
        <a:p>
          <a:endParaRPr lang="en-US"/>
        </a:p>
      </dgm:t>
    </dgm:pt>
    <dgm:pt modelId="{0346631F-698A-4CC6-A16D-A4F3EC75AA92}" type="sibTrans" cxnId="{BA51C219-2F25-41FE-AE1E-D13AAA138CC3}">
      <dgm:prSet/>
      <dgm:spPr/>
      <dgm:t>
        <a:bodyPr/>
        <a:lstStyle/>
        <a:p>
          <a:endParaRPr lang="en-US"/>
        </a:p>
      </dgm:t>
    </dgm:pt>
    <dgm:pt modelId="{9BB1501D-16BB-4BA7-9A04-FBE903771098}" type="pres">
      <dgm:prSet presAssocID="{AC92DAA7-91A0-4241-A472-43CC07A47BAB}" presName="hierChild1" presStyleCnt="0">
        <dgm:presLayoutVars>
          <dgm:chPref val="1"/>
          <dgm:dir/>
          <dgm:animOne val="branch"/>
          <dgm:animLvl val="lvl"/>
          <dgm:resizeHandles/>
        </dgm:presLayoutVars>
      </dgm:prSet>
      <dgm:spPr/>
    </dgm:pt>
    <dgm:pt modelId="{EDAF80F5-1ADB-4BCC-A758-B42E44ECBB6A}" type="pres">
      <dgm:prSet presAssocID="{9ECBF3D3-D88E-4A85-9C93-957848E13A83}" presName="hierRoot1" presStyleCnt="0"/>
      <dgm:spPr/>
    </dgm:pt>
    <dgm:pt modelId="{2B863B02-507B-4AF1-9FCA-EF7C34378978}" type="pres">
      <dgm:prSet presAssocID="{9ECBF3D3-D88E-4A85-9C93-957848E13A83}" presName="composite" presStyleCnt="0"/>
      <dgm:spPr/>
    </dgm:pt>
    <dgm:pt modelId="{B1E4FC21-1886-4F22-BCE4-D18BE431CDF8}" type="pres">
      <dgm:prSet presAssocID="{9ECBF3D3-D88E-4A85-9C93-957848E13A83}" presName="background" presStyleLbl="node0" presStyleIdx="0" presStyleCnt="2"/>
      <dgm:spPr/>
    </dgm:pt>
    <dgm:pt modelId="{1EF2ADD4-C0FA-42D4-9777-C7E408B332E9}" type="pres">
      <dgm:prSet presAssocID="{9ECBF3D3-D88E-4A85-9C93-957848E13A83}" presName="text" presStyleLbl="fgAcc0" presStyleIdx="0" presStyleCnt="2">
        <dgm:presLayoutVars>
          <dgm:chPref val="3"/>
        </dgm:presLayoutVars>
      </dgm:prSet>
      <dgm:spPr/>
    </dgm:pt>
    <dgm:pt modelId="{11D789D6-26AF-4377-962D-B69457C98C25}" type="pres">
      <dgm:prSet presAssocID="{9ECBF3D3-D88E-4A85-9C93-957848E13A83}" presName="hierChild2" presStyleCnt="0"/>
      <dgm:spPr/>
    </dgm:pt>
    <dgm:pt modelId="{F2883082-734E-403F-BE22-C9B8DED6781C}" type="pres">
      <dgm:prSet presAssocID="{F086BDEC-963A-494C-BD73-82B4877E187D}" presName="hierRoot1" presStyleCnt="0"/>
      <dgm:spPr/>
    </dgm:pt>
    <dgm:pt modelId="{D892B0E9-F99D-4AC4-9A94-C00C48CF3E78}" type="pres">
      <dgm:prSet presAssocID="{F086BDEC-963A-494C-BD73-82B4877E187D}" presName="composite" presStyleCnt="0"/>
      <dgm:spPr/>
    </dgm:pt>
    <dgm:pt modelId="{96186F7B-3508-4402-B3FB-D4D422EAC662}" type="pres">
      <dgm:prSet presAssocID="{F086BDEC-963A-494C-BD73-82B4877E187D}" presName="background" presStyleLbl="node0" presStyleIdx="1" presStyleCnt="2"/>
      <dgm:spPr/>
    </dgm:pt>
    <dgm:pt modelId="{473581E1-1DCA-48C5-B75A-E1B3F26A213B}" type="pres">
      <dgm:prSet presAssocID="{F086BDEC-963A-494C-BD73-82B4877E187D}" presName="text" presStyleLbl="fgAcc0" presStyleIdx="1" presStyleCnt="2">
        <dgm:presLayoutVars>
          <dgm:chPref val="3"/>
        </dgm:presLayoutVars>
      </dgm:prSet>
      <dgm:spPr/>
    </dgm:pt>
    <dgm:pt modelId="{55C48919-3149-4F73-9D87-9D537CFFA646}" type="pres">
      <dgm:prSet presAssocID="{F086BDEC-963A-494C-BD73-82B4877E187D}" presName="hierChild2" presStyleCnt="0"/>
      <dgm:spPr/>
    </dgm:pt>
  </dgm:ptLst>
  <dgm:cxnLst>
    <dgm:cxn modelId="{BA51C219-2F25-41FE-AE1E-D13AAA138CC3}" srcId="{AC92DAA7-91A0-4241-A472-43CC07A47BAB}" destId="{F086BDEC-963A-494C-BD73-82B4877E187D}" srcOrd="1" destOrd="0" parTransId="{E5CC9D79-7967-4EC6-B0A3-3EF927F27A7B}" sibTransId="{0346631F-698A-4CC6-A16D-A4F3EC75AA92}"/>
    <dgm:cxn modelId="{39F6451D-6857-4A54-BABC-E69FB07F5AF1}" type="presOf" srcId="{9ECBF3D3-D88E-4A85-9C93-957848E13A83}" destId="{1EF2ADD4-C0FA-42D4-9777-C7E408B332E9}" srcOrd="0" destOrd="0" presId="urn:microsoft.com/office/officeart/2005/8/layout/hierarchy1"/>
    <dgm:cxn modelId="{D57CF936-9EEB-4F1D-A5E8-BD7E05B5A0E6}" srcId="{AC92DAA7-91A0-4241-A472-43CC07A47BAB}" destId="{9ECBF3D3-D88E-4A85-9C93-957848E13A83}" srcOrd="0" destOrd="0" parTransId="{3A96AE2F-C444-4638-8F2B-C9E3A1C19029}" sibTransId="{FC33FFD8-9FC7-44A3-9593-A1A119CC89A1}"/>
    <dgm:cxn modelId="{DE730A6B-E118-4FB1-A5A5-CF3A70DDBA67}" type="presOf" srcId="{F086BDEC-963A-494C-BD73-82B4877E187D}" destId="{473581E1-1DCA-48C5-B75A-E1B3F26A213B}" srcOrd="0" destOrd="0" presId="urn:microsoft.com/office/officeart/2005/8/layout/hierarchy1"/>
    <dgm:cxn modelId="{A760D7C4-BAF7-4C58-A355-0EC42CC58638}" type="presOf" srcId="{AC92DAA7-91A0-4241-A472-43CC07A47BAB}" destId="{9BB1501D-16BB-4BA7-9A04-FBE903771098}" srcOrd="0" destOrd="0" presId="urn:microsoft.com/office/officeart/2005/8/layout/hierarchy1"/>
    <dgm:cxn modelId="{A090E189-FB66-447A-8B56-2BDC892376B3}" type="presParOf" srcId="{9BB1501D-16BB-4BA7-9A04-FBE903771098}" destId="{EDAF80F5-1ADB-4BCC-A758-B42E44ECBB6A}" srcOrd="0" destOrd="0" presId="urn:microsoft.com/office/officeart/2005/8/layout/hierarchy1"/>
    <dgm:cxn modelId="{55FAC003-A8CD-454D-885B-0B74D08CBE6E}" type="presParOf" srcId="{EDAF80F5-1ADB-4BCC-A758-B42E44ECBB6A}" destId="{2B863B02-507B-4AF1-9FCA-EF7C34378978}" srcOrd="0" destOrd="0" presId="urn:microsoft.com/office/officeart/2005/8/layout/hierarchy1"/>
    <dgm:cxn modelId="{AD1CB9AD-FE74-420B-AD48-32432E7702C0}" type="presParOf" srcId="{2B863B02-507B-4AF1-9FCA-EF7C34378978}" destId="{B1E4FC21-1886-4F22-BCE4-D18BE431CDF8}" srcOrd="0" destOrd="0" presId="urn:microsoft.com/office/officeart/2005/8/layout/hierarchy1"/>
    <dgm:cxn modelId="{CF89E8E1-B74E-4AB0-8438-7FDD89334640}" type="presParOf" srcId="{2B863B02-507B-4AF1-9FCA-EF7C34378978}" destId="{1EF2ADD4-C0FA-42D4-9777-C7E408B332E9}" srcOrd="1" destOrd="0" presId="urn:microsoft.com/office/officeart/2005/8/layout/hierarchy1"/>
    <dgm:cxn modelId="{104A9521-3799-40B6-8FD3-4F8054929E08}" type="presParOf" srcId="{EDAF80F5-1ADB-4BCC-A758-B42E44ECBB6A}" destId="{11D789D6-26AF-4377-962D-B69457C98C25}" srcOrd="1" destOrd="0" presId="urn:microsoft.com/office/officeart/2005/8/layout/hierarchy1"/>
    <dgm:cxn modelId="{E9067E5A-E7B0-4E11-85D2-73D84E0F00C3}" type="presParOf" srcId="{9BB1501D-16BB-4BA7-9A04-FBE903771098}" destId="{F2883082-734E-403F-BE22-C9B8DED6781C}" srcOrd="1" destOrd="0" presId="urn:microsoft.com/office/officeart/2005/8/layout/hierarchy1"/>
    <dgm:cxn modelId="{5EBEF0ED-A434-485D-9C9D-422EC6E640AD}" type="presParOf" srcId="{F2883082-734E-403F-BE22-C9B8DED6781C}" destId="{D892B0E9-F99D-4AC4-9A94-C00C48CF3E78}" srcOrd="0" destOrd="0" presId="urn:microsoft.com/office/officeart/2005/8/layout/hierarchy1"/>
    <dgm:cxn modelId="{F1E07B77-DD25-4718-A290-1C3B2C6097BB}" type="presParOf" srcId="{D892B0E9-F99D-4AC4-9A94-C00C48CF3E78}" destId="{96186F7B-3508-4402-B3FB-D4D422EAC662}" srcOrd="0" destOrd="0" presId="urn:microsoft.com/office/officeart/2005/8/layout/hierarchy1"/>
    <dgm:cxn modelId="{93E27A28-1E8F-4515-86F4-882BDE60B08F}" type="presParOf" srcId="{D892B0E9-F99D-4AC4-9A94-C00C48CF3E78}" destId="{473581E1-1DCA-48C5-B75A-E1B3F26A213B}" srcOrd="1" destOrd="0" presId="urn:microsoft.com/office/officeart/2005/8/layout/hierarchy1"/>
    <dgm:cxn modelId="{6B389C0A-E2E7-4388-AA37-444ED49735C5}" type="presParOf" srcId="{F2883082-734E-403F-BE22-C9B8DED6781C}" destId="{55C48919-3149-4F73-9D87-9D537CFFA6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or be negative?</a:t>
          </a:r>
        </a:p>
        <a:p>
          <a:r>
            <a:rPr lang="en-ID" dirty="0"/>
            <a:t>The predominant sentiment about digital and robot pet companions is "joy“, as a positive sentiment.</a:t>
          </a:r>
          <a:endParaRPr lang="en-US" dirty="0">
            <a:solidFill>
              <a:srgbClr val="00B050"/>
            </a:solidFill>
          </a:endParaRPr>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or region influence people's sentiments towards digital and robot pet companions?</a:t>
          </a:r>
          <a:br>
            <a:rPr lang="en-US" baseline="0" dirty="0"/>
          </a:br>
          <a:r>
            <a:rPr lang="en-US" baseline="0" dirty="0">
              <a:solidFill>
                <a:srgbClr val="C00000"/>
              </a:solidFill>
            </a:rPr>
            <a:t>NO. </a:t>
          </a:r>
          <a:r>
            <a:rPr lang="en-ID" dirty="0"/>
            <a:t>People's sentiments towards digital and robot pet companions are not influenced by their location or region.</a:t>
          </a:r>
          <a:endParaRPr lang="en-US" dirty="0">
            <a:solidFill>
              <a:srgbClr val="C00000"/>
            </a:solidFill>
          </a:endParaRPr>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513941"/>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287016" y="727425"/>
          <a:ext cx="521848" cy="521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095881" y="513941"/>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1.  Will the </a:t>
          </a:r>
          <a:r>
            <a:rPr lang="en-US" sz="2500" b="1" kern="1200" baseline="0" dirty="0"/>
            <a:t>majority of sentiments </a:t>
          </a:r>
          <a:r>
            <a:rPr lang="en-US" sz="2500" kern="1200" baseline="0" dirty="0"/>
            <a:t>about digital and robot pet companions be positive or be negative?</a:t>
          </a:r>
          <a:endParaRPr lang="en-US" sz="2500" kern="1200" dirty="0"/>
        </a:p>
      </dsp:txBody>
      <dsp:txXfrm>
        <a:off x="1095881" y="513941"/>
        <a:ext cx="10184503" cy="948815"/>
      </dsp:txXfrm>
    </dsp:sp>
    <dsp:sp modelId="{391E5C4B-A254-44C4-BC98-D2C70548A6D7}">
      <dsp:nvSpPr>
        <dsp:cNvPr id="0" name=""/>
        <dsp:cNvSpPr/>
      </dsp:nvSpPr>
      <dsp:spPr>
        <a:xfrm>
          <a:off x="0" y="1699960"/>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287016" y="1913444"/>
          <a:ext cx="521848" cy="521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095881" y="1699960"/>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2. Does </a:t>
          </a:r>
          <a:r>
            <a:rPr lang="en-US" sz="2500" b="1" kern="1200" baseline="0" dirty="0"/>
            <a:t>location influence </a:t>
          </a:r>
          <a:r>
            <a:rPr lang="en-US" sz="2500" kern="1200" baseline="0" dirty="0"/>
            <a:t>people's sentiments towards digital and robot pet companions? </a:t>
          </a:r>
          <a:endParaRPr lang="en-US" sz="2500" kern="1200" dirty="0"/>
        </a:p>
      </dsp:txBody>
      <dsp:txXfrm>
        <a:off x="1095881" y="1699960"/>
        <a:ext cx="10184503" cy="948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3C4D5-5B2C-448C-9F2E-932E8F662C50}">
      <dsp:nvSpPr>
        <dsp:cNvPr id="0" name=""/>
        <dsp:cNvSpPr/>
      </dsp:nvSpPr>
      <dsp:spPr>
        <a:xfrm>
          <a:off x="0" y="14244"/>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58FB8-4371-458A-9F65-293D8A58789F}">
      <dsp:nvSpPr>
        <dsp:cNvPr id="0" name=""/>
        <dsp:cNvSpPr/>
      </dsp:nvSpPr>
      <dsp:spPr>
        <a:xfrm>
          <a:off x="425066" y="316765"/>
          <a:ext cx="772848" cy="772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B11C2-0203-4751-910C-338008A796B3}">
      <dsp:nvSpPr>
        <dsp:cNvPr id="0" name=""/>
        <dsp:cNvSpPr/>
      </dsp:nvSpPr>
      <dsp:spPr>
        <a:xfrm>
          <a:off x="1622982" y="600"/>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ID" sz="2500" b="1" kern="1200" dirty="0"/>
            <a:t>Compared</a:t>
          </a:r>
          <a:r>
            <a:rPr lang="en-ID" sz="2500" kern="1200" dirty="0"/>
            <a:t> different machine learning </a:t>
          </a:r>
          <a:r>
            <a:rPr lang="en-ID" sz="2500" b="1" kern="1200" dirty="0"/>
            <a:t>models</a:t>
          </a:r>
          <a:r>
            <a:rPr lang="en-ID" sz="2500" kern="1200" dirty="0"/>
            <a:t> for sentiment analysis on a </a:t>
          </a:r>
          <a:r>
            <a:rPr lang="en-ID" sz="2500" b="1" kern="1200" dirty="0" err="1"/>
            <a:t>labeled</a:t>
          </a:r>
          <a:r>
            <a:rPr lang="en-ID" sz="2500" b="1" kern="1200" dirty="0"/>
            <a:t> dataset </a:t>
          </a:r>
          <a:r>
            <a:rPr lang="en-ID" sz="2500" kern="1200" dirty="0"/>
            <a:t>with the purpose </a:t>
          </a:r>
          <a:r>
            <a:rPr lang="en-ID" sz="2500" b="1" kern="1200" dirty="0"/>
            <a:t>of finding the best performance model.</a:t>
          </a:r>
          <a:endParaRPr lang="en-US" sz="2500" kern="1200" dirty="0"/>
        </a:p>
      </dsp:txBody>
      <dsp:txXfrm>
        <a:off x="1622982" y="600"/>
        <a:ext cx="9517360" cy="1405179"/>
      </dsp:txXfrm>
    </dsp:sp>
    <dsp:sp modelId="{AAC771F7-7C80-4B4A-A9F0-785F0E41AFAD}">
      <dsp:nvSpPr>
        <dsp:cNvPr id="0" name=""/>
        <dsp:cNvSpPr/>
      </dsp:nvSpPr>
      <dsp:spPr>
        <a:xfrm>
          <a:off x="0" y="1757075"/>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5F4F45-04F0-4EB0-87C4-ABF807558752}">
      <dsp:nvSpPr>
        <dsp:cNvPr id="0" name=""/>
        <dsp:cNvSpPr/>
      </dsp:nvSpPr>
      <dsp:spPr>
        <a:xfrm>
          <a:off x="425066" y="2073240"/>
          <a:ext cx="772848" cy="772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B191E-6660-4839-BB87-6A9C2B0E28C7}">
      <dsp:nvSpPr>
        <dsp:cNvPr id="0" name=""/>
        <dsp:cNvSpPr/>
      </dsp:nvSpPr>
      <dsp:spPr>
        <a:xfrm>
          <a:off x="1622982" y="1757075"/>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US" sz="2500" kern="1200" dirty="0"/>
            <a:t>Collect an </a:t>
          </a:r>
          <a:r>
            <a:rPr lang="en-US" sz="2500" b="1" kern="1200" dirty="0"/>
            <a:t>unlabeled </a:t>
          </a:r>
          <a:r>
            <a:rPr lang="en-US" sz="2500" b="0" kern="1200" dirty="0"/>
            <a:t>Twitter public </a:t>
          </a:r>
          <a:r>
            <a:rPr lang="en-US" sz="2500" b="1" kern="1200" dirty="0"/>
            <a:t>dataset </a:t>
          </a:r>
          <a:r>
            <a:rPr lang="en-US" sz="2500" kern="1200" dirty="0"/>
            <a:t>about digital robot companions from various regions and </a:t>
          </a:r>
          <a:r>
            <a:rPr lang="en-US" sz="2500" b="1" kern="1200" dirty="0"/>
            <a:t>use the best model</a:t>
          </a:r>
          <a:r>
            <a:rPr lang="en-US" sz="2500" kern="1200" dirty="0"/>
            <a:t> </a:t>
          </a:r>
          <a:r>
            <a:rPr lang="en-ID" sz="2500" kern="1200" dirty="0"/>
            <a:t>with the purpose </a:t>
          </a:r>
          <a:r>
            <a:rPr lang="en-ID" sz="2500" b="1" kern="1200" dirty="0"/>
            <a:t>of finding </a:t>
          </a:r>
          <a:r>
            <a:rPr lang="en-US" sz="2500" b="1" kern="1200" dirty="0"/>
            <a:t>the most sentiments</a:t>
          </a:r>
          <a:r>
            <a:rPr lang="en-US" sz="2500" kern="1200" dirty="0"/>
            <a:t> in the unlabeled dataset. </a:t>
          </a:r>
        </a:p>
      </dsp:txBody>
      <dsp:txXfrm>
        <a:off x="1622982" y="1757075"/>
        <a:ext cx="9517360" cy="1405179"/>
      </dsp:txXfrm>
    </dsp:sp>
    <dsp:sp modelId="{6CCAA378-B47A-4B49-A310-1F55CF63B470}">
      <dsp:nvSpPr>
        <dsp:cNvPr id="0" name=""/>
        <dsp:cNvSpPr/>
      </dsp:nvSpPr>
      <dsp:spPr>
        <a:xfrm>
          <a:off x="0" y="3513549"/>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0CC37-06B7-4908-AD05-24F7146C26B6}">
      <dsp:nvSpPr>
        <dsp:cNvPr id="0" name=""/>
        <dsp:cNvSpPr/>
      </dsp:nvSpPr>
      <dsp:spPr>
        <a:xfrm>
          <a:off x="425066" y="3829715"/>
          <a:ext cx="772848" cy="7728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BA0B81-13C0-46BA-8260-F01AF088E91C}">
      <dsp:nvSpPr>
        <dsp:cNvPr id="0" name=""/>
        <dsp:cNvSpPr/>
      </dsp:nvSpPr>
      <dsp:spPr>
        <a:xfrm>
          <a:off x="1622982" y="3513549"/>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US" sz="2500" b="0" kern="1200" dirty="0"/>
            <a:t>Perform a</a:t>
          </a:r>
          <a:r>
            <a:rPr lang="en-US" sz="2500" b="1" kern="1200" dirty="0"/>
            <a:t> Chi-square test  </a:t>
          </a:r>
          <a:r>
            <a:rPr lang="en-ID" sz="2500" kern="1200" dirty="0"/>
            <a:t>with the purpose </a:t>
          </a:r>
          <a:r>
            <a:rPr lang="en-US" sz="2500" kern="1200" dirty="0"/>
            <a:t>of </a:t>
          </a:r>
          <a:r>
            <a:rPr lang="en-US" sz="2500" b="1" kern="1200" dirty="0"/>
            <a:t>finding</a:t>
          </a:r>
          <a:r>
            <a:rPr lang="en-US" sz="2500" kern="1200" dirty="0"/>
            <a:t> </a:t>
          </a:r>
          <a:r>
            <a:rPr lang="en-US" sz="2500" b="1" kern="1200" dirty="0"/>
            <a:t>dependencies</a:t>
          </a:r>
          <a:r>
            <a:rPr lang="en-US" sz="2500" kern="1200" dirty="0"/>
            <a:t> between </a:t>
          </a:r>
          <a:r>
            <a:rPr lang="en-US" sz="2500" b="1" kern="1200" dirty="0"/>
            <a:t>sentiment </a:t>
          </a:r>
          <a:r>
            <a:rPr lang="en-US" sz="2500" kern="1200" dirty="0"/>
            <a:t>and </a:t>
          </a:r>
          <a:r>
            <a:rPr lang="en-US" sz="2500" b="1" kern="1200" dirty="0"/>
            <a:t>locations</a:t>
          </a:r>
          <a:r>
            <a:rPr lang="en-US" sz="2500" kern="1200" dirty="0"/>
            <a:t>. </a:t>
          </a:r>
        </a:p>
      </dsp:txBody>
      <dsp:txXfrm>
        <a:off x="1622982" y="3513549"/>
        <a:ext cx="9517360" cy="14051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4FC21-1886-4F22-BCE4-D18BE431CDF8}">
      <dsp:nvSpPr>
        <dsp:cNvPr id="0" name=""/>
        <dsp:cNvSpPr/>
      </dsp:nvSpPr>
      <dsp:spPr>
        <a:xfrm>
          <a:off x="1372" y="122990"/>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EF2ADD4-C0FA-42D4-9777-C7E408B332E9}">
      <dsp:nvSpPr>
        <dsp:cNvPr id="0" name=""/>
        <dsp:cNvSpPr/>
      </dsp:nvSpPr>
      <dsp:spPr>
        <a:xfrm>
          <a:off x="536563" y="631421"/>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D" sz="2000" kern="1200" baseline="0" dirty="0"/>
            <a:t>Based on 119,831 reviews of </a:t>
          </a:r>
          <a:r>
            <a:rPr lang="en-ID" sz="2000" b="1" kern="1200" baseline="0" dirty="0" err="1"/>
            <a:t>Replika</a:t>
          </a:r>
          <a:r>
            <a:rPr lang="en-ID" sz="2000" b="1" kern="1200" baseline="0" dirty="0"/>
            <a:t> AI digital companion</a:t>
          </a:r>
          <a:r>
            <a:rPr lang="en-ID" sz="2000" kern="1200" baseline="0" dirty="0"/>
            <a:t> that </a:t>
          </a:r>
          <a:r>
            <a:rPr lang="en-ID" sz="2000" b="0" kern="1200" baseline="0" dirty="0"/>
            <a:t>previous researchers </a:t>
          </a:r>
          <a:r>
            <a:rPr lang="en-ID" sz="2000" kern="1200" baseline="0" dirty="0"/>
            <a:t>had </a:t>
          </a:r>
          <a:r>
            <a:rPr lang="en-ID" sz="2000" b="1" kern="1200" baseline="0" dirty="0"/>
            <a:t>collected from the Google Play Store </a:t>
          </a:r>
          <a:r>
            <a:rPr lang="en-ID" sz="2000" kern="1200" baseline="0" dirty="0"/>
            <a:t>and then subjected to </a:t>
          </a:r>
          <a:r>
            <a:rPr lang="en-ID" sz="2000" b="1" kern="1200" baseline="0" dirty="0"/>
            <a:t>sentiment analysis </a:t>
          </a:r>
          <a:r>
            <a:rPr lang="en-ID" sz="2000" kern="1200" baseline="0" dirty="0"/>
            <a:t>and topic </a:t>
          </a:r>
          <a:r>
            <a:rPr lang="en-ID" sz="2000" kern="1200" baseline="0" dirty="0" err="1"/>
            <a:t>modeling</a:t>
          </a:r>
          <a:r>
            <a:rPr lang="en-ID" sz="2000" kern="1200" baseline="0" dirty="0"/>
            <a:t>, the </a:t>
          </a:r>
          <a:r>
            <a:rPr lang="en-ID" sz="2000" b="1" kern="1200" baseline="0" dirty="0"/>
            <a:t>previous study's</a:t>
          </a:r>
          <a:r>
            <a:rPr lang="en-ID" sz="2000" kern="1200" baseline="0" dirty="0"/>
            <a:t> objective was to discover the topics and emotions that </a:t>
          </a:r>
          <a:r>
            <a:rPr lang="en-ID" sz="2000" b="1" kern="1200" baseline="0" dirty="0"/>
            <a:t>users experienced </a:t>
          </a:r>
          <a:r>
            <a:rPr lang="en-ID" sz="2000" kern="1200" baseline="0" dirty="0"/>
            <a:t>when communicating with </a:t>
          </a:r>
          <a:r>
            <a:rPr lang="en-ID" sz="2000" kern="1200" baseline="0" dirty="0" err="1"/>
            <a:t>Replika</a:t>
          </a:r>
          <a:r>
            <a:rPr lang="en-ID" sz="2000" kern="1200" baseline="0" dirty="0"/>
            <a:t> AI, a digital companion.</a:t>
          </a:r>
          <a:endParaRPr lang="en-US" sz="2000" kern="1200" dirty="0"/>
        </a:p>
      </dsp:txBody>
      <dsp:txXfrm>
        <a:off x="626147" y="721005"/>
        <a:ext cx="4637554" cy="2879450"/>
      </dsp:txXfrm>
    </dsp:sp>
    <dsp:sp modelId="{96186F7B-3508-4402-B3FB-D4D422EAC662}">
      <dsp:nvSpPr>
        <dsp:cNvPr id="0" name=""/>
        <dsp:cNvSpPr/>
      </dsp:nvSpPr>
      <dsp:spPr>
        <a:xfrm>
          <a:off x="5888477" y="122990"/>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73581E1-1DCA-48C5-B75A-E1B3F26A213B}">
      <dsp:nvSpPr>
        <dsp:cNvPr id="0" name=""/>
        <dsp:cNvSpPr/>
      </dsp:nvSpPr>
      <dsp:spPr>
        <a:xfrm>
          <a:off x="6423669" y="631421"/>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The </a:t>
          </a:r>
          <a:r>
            <a:rPr lang="en-US" sz="2000" b="1" kern="1200" baseline="0" dirty="0"/>
            <a:t>results of the sentiment analysis </a:t>
          </a:r>
          <a:r>
            <a:rPr lang="en-US" sz="2000" kern="1200" baseline="0" dirty="0"/>
            <a:t>show that most users really like the </a:t>
          </a:r>
          <a:r>
            <a:rPr lang="en-US" sz="2000" kern="1200" baseline="0" dirty="0" err="1"/>
            <a:t>Replika</a:t>
          </a:r>
          <a:r>
            <a:rPr lang="en-US" sz="2000" kern="1200" baseline="0" dirty="0"/>
            <a:t> AI application, and </a:t>
          </a:r>
          <a:r>
            <a:rPr lang="en-US" sz="2000" b="1" kern="1200" baseline="0" dirty="0"/>
            <a:t>most users feel joy, happiness</a:t>
          </a:r>
          <a:r>
            <a:rPr lang="en-US" sz="2000" kern="1200" baseline="0" dirty="0"/>
            <a:t>, and a sense of well-being.</a:t>
          </a:r>
          <a:br>
            <a:rPr lang="en-US" sz="2000" kern="1200" baseline="0" dirty="0"/>
          </a:br>
          <a:r>
            <a:rPr lang="en-US" sz="2000" kern="1200" baseline="0" dirty="0"/>
            <a:t>But this </a:t>
          </a:r>
          <a:r>
            <a:rPr lang="en-US" sz="2000" b="1" kern="1200" baseline="0" dirty="0"/>
            <a:t>previous study didn’t differentiate locations.</a:t>
          </a:r>
          <a:endParaRPr lang="en-US" sz="2000" b="1" kern="1200" dirty="0"/>
        </a:p>
      </dsp:txBody>
      <dsp:txXfrm>
        <a:off x="6513253" y="721005"/>
        <a:ext cx="4637554" cy="287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698234"/>
          <a:ext cx="11175784" cy="128904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389936" y="988269"/>
          <a:ext cx="708976" cy="7089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488849" y="698234"/>
          <a:ext cx="9686934" cy="1289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424" tIns="136424" rIns="136424" bIns="136424" numCol="1" spcCol="1270" anchor="ctr" anchorCtr="0">
          <a:noAutofit/>
        </a:bodyPr>
        <a:lstStyle/>
        <a:p>
          <a:pPr marL="0" lvl="0" indent="0" algn="l" defTabSz="755650">
            <a:lnSpc>
              <a:spcPct val="90000"/>
            </a:lnSpc>
            <a:spcBef>
              <a:spcPct val="0"/>
            </a:spcBef>
            <a:spcAft>
              <a:spcPct val="35000"/>
            </a:spcAft>
            <a:buNone/>
          </a:pPr>
          <a:r>
            <a:rPr lang="en-US" sz="1700" kern="1200" baseline="0" dirty="0"/>
            <a:t>1.  Will the majority sentiments about digital and robot pet companions be positive, or be negative?</a:t>
          </a:r>
        </a:p>
        <a:p>
          <a:pPr marL="0" lvl="0" indent="0" algn="l" defTabSz="755650">
            <a:lnSpc>
              <a:spcPct val="90000"/>
            </a:lnSpc>
            <a:spcBef>
              <a:spcPct val="0"/>
            </a:spcBef>
            <a:spcAft>
              <a:spcPct val="35000"/>
            </a:spcAft>
            <a:buNone/>
          </a:pPr>
          <a:r>
            <a:rPr lang="en-ID" sz="1700" kern="1200" dirty="0"/>
            <a:t>The predominant sentiment about digital and robot pet companions is "joy“, as a positive sentiment.</a:t>
          </a:r>
          <a:endParaRPr lang="en-US" sz="1700" kern="1200" dirty="0">
            <a:solidFill>
              <a:srgbClr val="00B050"/>
            </a:solidFill>
          </a:endParaRPr>
        </a:p>
      </dsp:txBody>
      <dsp:txXfrm>
        <a:off x="1488849" y="698234"/>
        <a:ext cx="9686934" cy="1289047"/>
      </dsp:txXfrm>
    </dsp:sp>
    <dsp:sp modelId="{391E5C4B-A254-44C4-BC98-D2C70548A6D7}">
      <dsp:nvSpPr>
        <dsp:cNvPr id="0" name=""/>
        <dsp:cNvSpPr/>
      </dsp:nvSpPr>
      <dsp:spPr>
        <a:xfrm>
          <a:off x="0" y="2309543"/>
          <a:ext cx="11175784" cy="128904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389936" y="2599579"/>
          <a:ext cx="708976" cy="7089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488849" y="2309543"/>
          <a:ext cx="9686934" cy="1289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424" tIns="136424" rIns="136424" bIns="136424" numCol="1" spcCol="1270" anchor="ctr" anchorCtr="0">
          <a:noAutofit/>
        </a:bodyPr>
        <a:lstStyle/>
        <a:p>
          <a:pPr marL="0" lvl="0" indent="0" algn="l" defTabSz="755650">
            <a:lnSpc>
              <a:spcPct val="90000"/>
            </a:lnSpc>
            <a:spcBef>
              <a:spcPct val="0"/>
            </a:spcBef>
            <a:spcAft>
              <a:spcPct val="35000"/>
            </a:spcAft>
            <a:buNone/>
          </a:pPr>
          <a:r>
            <a:rPr lang="en-US" sz="1700" kern="1200" baseline="0" dirty="0"/>
            <a:t>2. Does location or region influence people's sentiments towards digital and robot pet companions?</a:t>
          </a:r>
          <a:br>
            <a:rPr lang="en-US" sz="1700" kern="1200" baseline="0" dirty="0"/>
          </a:br>
          <a:r>
            <a:rPr lang="en-US" sz="1700" kern="1200" baseline="0" dirty="0">
              <a:solidFill>
                <a:srgbClr val="C00000"/>
              </a:solidFill>
            </a:rPr>
            <a:t>NO. </a:t>
          </a:r>
          <a:r>
            <a:rPr lang="en-ID" sz="1700" kern="1200" dirty="0"/>
            <a:t>People's sentiments towards digital and robot pet companions are not influenced by their location or region.</a:t>
          </a:r>
          <a:endParaRPr lang="en-US" sz="1700" kern="1200" dirty="0">
            <a:solidFill>
              <a:srgbClr val="C00000"/>
            </a:solidFill>
          </a:endParaRPr>
        </a:p>
      </dsp:txBody>
      <dsp:txXfrm>
        <a:off x="1488849" y="2309543"/>
        <a:ext cx="9686934" cy="12890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8B6640-4434-C947-AC85-94372C485829}" type="datetimeFigureOut">
              <a:t>9/30/2023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A006C-87F7-1046-9D4F-BD72A970F1A2}" type="slidenum">
              <a:t>‹#›</a:t>
            </a:fld>
            <a:endParaRPr lang="de-DE"/>
          </a:p>
        </p:txBody>
      </p:sp>
    </p:spTree>
    <p:extLst>
      <p:ext uri="{BB962C8B-B14F-4D97-AF65-F5344CB8AC3E}">
        <p14:creationId xmlns:p14="http://schemas.microsoft.com/office/powerpoint/2010/main" val="1704508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7C82C-DD4D-490F-8868-2B1C3B47698B}" type="datetimeFigureOut">
              <a:rPr lang="en-GB" smtClean="0"/>
              <a:t>30/09/2023</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2CA58-6FD8-4ACA-9D1E-EE4A7346A6C8}" type="slidenum">
              <a:rPr lang="en-GB" smtClean="0"/>
              <a:t>‹#›</a:t>
            </a:fld>
            <a:endParaRPr lang="en-GB"/>
          </a:p>
        </p:txBody>
      </p:sp>
    </p:spTree>
    <p:extLst>
      <p:ext uri="{BB962C8B-B14F-4D97-AF65-F5344CB8AC3E}">
        <p14:creationId xmlns:p14="http://schemas.microsoft.com/office/powerpoint/2010/main" val="21768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renner Marketing">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331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Titel</a:t>
            </a:r>
            <a:br>
              <a:rPr lang="de-DE" sz="16000" dirty="0">
                <a:solidFill>
                  <a:schemeClr val="accent1"/>
                </a:solidFill>
              </a:rPr>
            </a:br>
            <a:r>
              <a:rPr lang="de-DE" sz="16000" dirty="0">
                <a:solidFill>
                  <a:schemeClr val="accent1"/>
                </a:solidFill>
              </a:rPr>
              <a:t>Folien</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391433214"/>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18133683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30.09.2023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Titel 1">
            <a:extLst>
              <a:ext uri="{FF2B5EF4-FFF2-40B4-BE49-F238E27FC236}">
                <a16:creationId xmlns:a16="http://schemas.microsoft.com/office/drawing/2014/main" id="{8E8AA2D5-69A5-FC4A-9601-75A0270BA72A}"/>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2810324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30.09.2023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Titel 1">
            <a:extLst>
              <a:ext uri="{FF2B5EF4-FFF2-40B4-BE49-F238E27FC236}">
                <a16:creationId xmlns:a16="http://schemas.microsoft.com/office/drawing/2014/main" id="{3EE8C08E-D435-8348-9302-041899BC9A6F}"/>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479976365"/>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30.09.2023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itel 1">
            <a:extLst>
              <a:ext uri="{FF2B5EF4-FFF2-40B4-BE49-F238E27FC236}">
                <a16:creationId xmlns:a16="http://schemas.microsoft.com/office/drawing/2014/main" id="{7C67EDD6-9114-6E41-98FC-E994DB2A5C60}"/>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01415834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30.09.2023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9" name="Titel 1">
            <a:extLst>
              <a:ext uri="{FF2B5EF4-FFF2-40B4-BE49-F238E27FC236}">
                <a16:creationId xmlns:a16="http://schemas.microsoft.com/office/drawing/2014/main" id="{FF4F8E0B-0E1B-9A42-8413-470B8F8BDD85}"/>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10924219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9684983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35521168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enner Extra 2z">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0560"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Marketing</a:t>
            </a:r>
            <a:br>
              <a:rPr lang="de-DE" sz="16000" dirty="0">
                <a:solidFill>
                  <a:schemeClr val="accent1"/>
                </a:solidFill>
              </a:rPr>
            </a:br>
            <a:r>
              <a:rPr lang="de-DE" sz="16000" dirty="0">
                <a:solidFill>
                  <a:schemeClr val="accent1"/>
                </a:solidFill>
              </a:rPr>
              <a:t>Farbe</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747928615"/>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rbe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5">
            <a:extLst>
              <a:ext uri="{FF2B5EF4-FFF2-40B4-BE49-F238E27FC236}">
                <a16:creationId xmlns:a16="http://schemas.microsoft.com/office/drawing/2014/main" id="{179D6AFE-0DF9-7F42-876B-641F5E686BF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4" name="Titel 6">
            <a:extLst>
              <a:ext uri="{FF2B5EF4-FFF2-40B4-BE49-F238E27FC236}">
                <a16:creationId xmlns:a16="http://schemas.microsoft.com/office/drawing/2014/main" id="{0F38BC59-83AE-B246-B711-ACB52AF30F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1244137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arbe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30.09.2023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5">
            <a:extLst>
              <a:ext uri="{FF2B5EF4-FFF2-40B4-BE49-F238E27FC236}">
                <a16:creationId xmlns:a16="http://schemas.microsoft.com/office/drawing/2014/main" id="{A44B238F-3080-E546-B812-C9AE270D3F7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3" name="Titel 6">
            <a:extLst>
              <a:ext uri="{FF2B5EF4-FFF2-40B4-BE49-F238E27FC236}">
                <a16:creationId xmlns:a16="http://schemas.microsoft.com/office/drawing/2014/main" id="{61652E88-5FE1-464D-9B20-5C8361E1CDC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18697516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Vollbild | groß">
    <p:bg>
      <p:bgPr>
        <a:solidFill>
          <a:schemeClr val="bg1"/>
        </a:solidFill>
        <a:effectLst/>
      </p:bgPr>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192000"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6" name="Bildplatzhalter 4">
            <a:extLst>
              <a:ext uri="{FF2B5EF4-FFF2-40B4-BE49-F238E27FC236}">
                <a16:creationId xmlns:a16="http://schemas.microsoft.com/office/drawing/2014/main" id="{36EFD81C-C954-BF49-BA62-1051E50058E8}"/>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6FCC6785-A792-114F-BC5E-78D4A114BA6A}"/>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4" name="Titel 1">
            <a:extLst>
              <a:ext uri="{FF2B5EF4-FFF2-40B4-BE49-F238E27FC236}">
                <a16:creationId xmlns:a16="http://schemas.microsoft.com/office/drawing/2014/main" id="{2148B433-7FC0-794A-89F6-B6762AA63500}"/>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15" name="Textplatzhalter 5">
            <a:extLst>
              <a:ext uri="{FF2B5EF4-FFF2-40B4-BE49-F238E27FC236}">
                <a16:creationId xmlns:a16="http://schemas.microsoft.com/office/drawing/2014/main" id="{8CC71CE8-520B-DB40-B418-D8F67565BD0B}"/>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0" name="Textplatzhalter 14">
            <a:extLst>
              <a:ext uri="{FF2B5EF4-FFF2-40B4-BE49-F238E27FC236}">
                <a16:creationId xmlns:a16="http://schemas.microsoft.com/office/drawing/2014/main" id="{13A157F3-E00B-924B-B69A-B723ED249F97}"/>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Tree>
    <p:extLst>
      <p:ext uri="{BB962C8B-B14F-4D97-AF65-F5344CB8AC3E}">
        <p14:creationId xmlns:p14="http://schemas.microsoft.com/office/powerpoint/2010/main" val="6831631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rbe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30.09.2023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platzhalter 5">
            <a:extLst>
              <a:ext uri="{FF2B5EF4-FFF2-40B4-BE49-F238E27FC236}">
                <a16:creationId xmlns:a16="http://schemas.microsoft.com/office/drawing/2014/main" id="{49462804-1FF2-E84F-A8CA-B69EBA26332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cap="all" baseline="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7" name="Titel 6">
            <a:extLst>
              <a:ext uri="{FF2B5EF4-FFF2-40B4-BE49-F238E27FC236}">
                <a16:creationId xmlns:a16="http://schemas.microsoft.com/office/drawing/2014/main" id="{ADDD9DCC-9C74-274E-A4AD-4AA7DD00D260}"/>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1949699633"/>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rbe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30.09.2023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platzhalter 5">
            <a:extLst>
              <a:ext uri="{FF2B5EF4-FFF2-40B4-BE49-F238E27FC236}">
                <a16:creationId xmlns:a16="http://schemas.microsoft.com/office/drawing/2014/main" id="{0FFB33AB-7F43-9245-A3E6-2E89F35FDC1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1" name="Titel 6">
            <a:extLst>
              <a:ext uri="{FF2B5EF4-FFF2-40B4-BE49-F238E27FC236}">
                <a16:creationId xmlns:a16="http://schemas.microsoft.com/office/drawing/2014/main" id="{AB656C25-98EF-F140-BB75-794BC7DC6E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58980229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rbe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30.09.2023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1" name="Textplatzhalter 5">
            <a:extLst>
              <a:ext uri="{FF2B5EF4-FFF2-40B4-BE49-F238E27FC236}">
                <a16:creationId xmlns:a16="http://schemas.microsoft.com/office/drawing/2014/main" id="{C69823DE-3F00-364A-807F-3F4FA5F048D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2" name="Titel 6">
            <a:extLst>
              <a:ext uri="{FF2B5EF4-FFF2-40B4-BE49-F238E27FC236}">
                <a16:creationId xmlns:a16="http://schemas.microsoft.com/office/drawing/2014/main" id="{92C08D9F-C965-9741-AB9B-15E2D1C8AA2B}"/>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96782210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rbe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ED06B77B-AFDF-5742-8D14-5847AE77938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F5C3B40D-5E0B-3C40-8C7C-9F03DBCDAA83}"/>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874334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rbe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CE50955C-AEDF-204B-8317-E14B744DD281}"/>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2A28D097-F7E9-5F40-95D8-FC64EC3837F4}"/>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64941783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renner Specials">
    <p:bg>
      <p:bgPr>
        <a:solidFill>
          <a:schemeClr val="tx1"/>
        </a:solid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FCDF7C-9C72-5F44-B680-A8E81BA37978}"/>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Specials</a:t>
            </a:r>
          </a:p>
        </p:txBody>
      </p:sp>
      <p:sp>
        <p:nvSpPr>
          <p:cNvPr id="7" name="Rechtwinkliges Dreieck 6">
            <a:extLst>
              <a:ext uri="{FF2B5EF4-FFF2-40B4-BE49-F238E27FC236}">
                <a16:creationId xmlns:a16="http://schemas.microsoft.com/office/drawing/2014/main" id="{2971FCF4-25A8-274D-9986-90AC0E5F319C}"/>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EF98F0A7-0823-264B-BD0F-32619CF0E3F8}"/>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3299507279"/>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Headline 1z | Grafik oben Schwarz">
    <p:spTree>
      <p:nvGrpSpPr>
        <p:cNvPr id="1" name=""/>
        <p:cNvGrpSpPr/>
        <p:nvPr/>
      </p:nvGrpSpPr>
      <p:grpSpPr>
        <a:xfrm>
          <a:off x="0" y="0"/>
          <a:ext cx="0" cy="0"/>
          <a:chOff x="0" y="0"/>
          <a:chExt cx="0" cy="0"/>
        </a:xfrm>
      </p:grpSpPr>
      <p:sp>
        <p:nvSpPr>
          <p:cNvPr id="26" name="Freihandform 25">
            <a:extLst>
              <a:ext uri="{FF2B5EF4-FFF2-40B4-BE49-F238E27FC236}">
                <a16:creationId xmlns:a16="http://schemas.microsoft.com/office/drawing/2014/main" id="{D9AEF4E9-E50B-0A4D-BC46-FACCB6F39AC3}"/>
              </a:ext>
            </a:extLst>
          </p:cNvPr>
          <p:cNvSpPr/>
          <p:nvPr userDrawn="1"/>
        </p:nvSpPr>
        <p:spPr>
          <a:xfrm>
            <a:off x="0" y="0"/>
            <a:ext cx="12192000" cy="4454264"/>
          </a:xfrm>
          <a:custGeom>
            <a:avLst/>
            <a:gdLst>
              <a:gd name="connsiteX0" fmla="*/ 0 w 12192000"/>
              <a:gd name="connsiteY0" fmla="*/ 0 h 4454264"/>
              <a:gd name="connsiteX1" fmla="*/ 12192000 w 12192000"/>
              <a:gd name="connsiteY1" fmla="*/ 0 h 4454264"/>
              <a:gd name="connsiteX2" fmla="*/ 12192000 w 12192000"/>
              <a:gd name="connsiteY2" fmla="*/ 3601716 h 4454264"/>
              <a:gd name="connsiteX3" fmla="*/ 0 w 12192000"/>
              <a:gd name="connsiteY3" fmla="*/ 4454264 h 4454264"/>
            </a:gdLst>
            <a:ahLst/>
            <a:cxnLst>
              <a:cxn ang="0">
                <a:pos x="connsiteX0" y="connsiteY0"/>
              </a:cxn>
              <a:cxn ang="0">
                <a:pos x="connsiteX1" y="connsiteY1"/>
              </a:cxn>
              <a:cxn ang="0">
                <a:pos x="connsiteX2" y="connsiteY2"/>
              </a:cxn>
              <a:cxn ang="0">
                <a:pos x="connsiteX3" y="connsiteY3"/>
              </a:cxn>
            </a:cxnLst>
            <a:rect l="l" t="t" r="r" b="b"/>
            <a:pathLst>
              <a:path w="12192000" h="4454264">
                <a:moveTo>
                  <a:pt x="0" y="0"/>
                </a:moveTo>
                <a:lnTo>
                  <a:pt x="12192000" y="0"/>
                </a:lnTo>
                <a:lnTo>
                  <a:pt x="12192000" y="3601716"/>
                </a:lnTo>
                <a:lnTo>
                  <a:pt x="0" y="445426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A667D0E9-A085-1F44-A74A-809F92B9DFA4}" type="datetime1">
              <a:rPr lang="de-DE" smtClean="0"/>
              <a:t>30.09.2023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7" name="Textplatzhalter 15">
            <a:extLst>
              <a:ext uri="{FF2B5EF4-FFF2-40B4-BE49-F238E27FC236}">
                <a16:creationId xmlns:a16="http://schemas.microsoft.com/office/drawing/2014/main" id="{FAF5CAD9-490B-4E9E-BF28-342011D2053E}"/>
              </a:ext>
            </a:extLst>
          </p:cNvPr>
          <p:cNvSpPr>
            <a:spLocks noGrp="1"/>
          </p:cNvSpPr>
          <p:nvPr>
            <p:ph type="body" sz="quarter" idx="18" hasCustomPrompt="1"/>
          </p:nvPr>
        </p:nvSpPr>
        <p:spPr>
          <a:xfrm>
            <a:off x="4224338" y="4545013"/>
            <a:ext cx="3485590"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8" name="Textplatzhalter 15">
            <a:extLst>
              <a:ext uri="{FF2B5EF4-FFF2-40B4-BE49-F238E27FC236}">
                <a16:creationId xmlns:a16="http://schemas.microsoft.com/office/drawing/2014/main" id="{5914F5E7-08D4-44AD-B766-89D06AB4D65A}"/>
              </a:ext>
            </a:extLst>
          </p:cNvPr>
          <p:cNvSpPr>
            <a:spLocks noGrp="1"/>
          </p:cNvSpPr>
          <p:nvPr>
            <p:ph type="body" sz="quarter" idx="19" hasCustomPrompt="1"/>
          </p:nvPr>
        </p:nvSpPr>
        <p:spPr>
          <a:xfrm>
            <a:off x="7967664" y="4545013"/>
            <a:ext cx="3524588"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2" name="Inhaltsplatzhalter 24">
            <a:extLst>
              <a:ext uri="{FF2B5EF4-FFF2-40B4-BE49-F238E27FC236}">
                <a16:creationId xmlns:a16="http://schemas.microsoft.com/office/drawing/2014/main" id="{AB9E1D3E-E4F8-4AFF-89B2-407B55CCC81E}"/>
              </a:ext>
            </a:extLst>
          </p:cNvPr>
          <p:cNvSpPr>
            <a:spLocks noGrp="1"/>
          </p:cNvSpPr>
          <p:nvPr>
            <p:ph sz="quarter" idx="16" hasCustomPrompt="1"/>
          </p:nvPr>
        </p:nvSpPr>
        <p:spPr>
          <a:xfrm>
            <a:off x="442913" y="1592263"/>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3" name="Inhaltsplatzhalter 24">
            <a:extLst>
              <a:ext uri="{FF2B5EF4-FFF2-40B4-BE49-F238E27FC236}">
                <a16:creationId xmlns:a16="http://schemas.microsoft.com/office/drawing/2014/main" id="{F7F48B9D-6E26-4412-9AB5-D5D14F72F1CD}"/>
              </a:ext>
            </a:extLst>
          </p:cNvPr>
          <p:cNvSpPr>
            <a:spLocks noGrp="1"/>
          </p:cNvSpPr>
          <p:nvPr>
            <p:ph sz="quarter" idx="20" hasCustomPrompt="1"/>
          </p:nvPr>
        </p:nvSpPr>
        <p:spPr>
          <a:xfrm>
            <a:off x="4224338" y="1598671"/>
            <a:ext cx="3474926"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4" name="Inhaltsplatzhalter 24">
            <a:extLst>
              <a:ext uri="{FF2B5EF4-FFF2-40B4-BE49-F238E27FC236}">
                <a16:creationId xmlns:a16="http://schemas.microsoft.com/office/drawing/2014/main" id="{11455913-5E73-45AA-A76B-29E6D8A6CDD3}"/>
              </a:ext>
            </a:extLst>
          </p:cNvPr>
          <p:cNvSpPr>
            <a:spLocks noGrp="1"/>
          </p:cNvSpPr>
          <p:nvPr>
            <p:ph sz="quarter" idx="21" hasCustomPrompt="1"/>
          </p:nvPr>
        </p:nvSpPr>
        <p:spPr>
          <a:xfrm>
            <a:off x="7967663" y="1598671"/>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5" name="Textplatzhalter 15">
            <a:extLst>
              <a:ext uri="{FF2B5EF4-FFF2-40B4-BE49-F238E27FC236}">
                <a16:creationId xmlns:a16="http://schemas.microsoft.com/office/drawing/2014/main" id="{1F75CA6C-D0B8-9B44-84D4-7208E6C81747}"/>
              </a:ext>
            </a:extLst>
          </p:cNvPr>
          <p:cNvSpPr>
            <a:spLocks noGrp="1"/>
          </p:cNvSpPr>
          <p:nvPr>
            <p:ph type="body" sz="quarter" idx="22" hasCustomPrompt="1"/>
          </p:nvPr>
        </p:nvSpPr>
        <p:spPr>
          <a:xfrm>
            <a:off x="442913" y="4545013"/>
            <a:ext cx="3528562"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6" name="Titel 1">
            <a:extLst>
              <a:ext uri="{FF2B5EF4-FFF2-40B4-BE49-F238E27FC236}">
                <a16:creationId xmlns:a16="http://schemas.microsoft.com/office/drawing/2014/main" id="{CA28E1CF-0E75-354A-B452-4D12C37BC73C}"/>
              </a:ext>
            </a:extLst>
          </p:cNvPr>
          <p:cNvSpPr txBox="1">
            <a:spLocks/>
          </p:cNvSpPr>
          <p:nvPr userDrawn="1"/>
        </p:nvSpPr>
        <p:spPr>
          <a:xfrm>
            <a:off x="312842" y="353424"/>
            <a:ext cx="6148052" cy="470026"/>
          </a:xfrm>
          <a:prstGeom prst="rect">
            <a:avLst/>
          </a:prstGeom>
          <a:solidFill>
            <a:schemeClr val="tx2"/>
          </a:solidFill>
        </p:spPr>
        <p:txBody>
          <a:bodyPr wrap="none" lIns="115200" tIns="36000" rIns="115200" bIns="18000">
            <a:spAutoFit/>
          </a:bodyPr>
          <a:lst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a:lstStyle>
          <a:p>
            <a:r>
              <a:rPr lang="de-DE"/>
              <a:t>Mastertitelformat bearbeiten</a:t>
            </a:r>
            <a:endParaRPr lang="de-DE" dirty="0"/>
          </a:p>
        </p:txBody>
      </p:sp>
      <p:pic>
        <p:nvPicPr>
          <p:cNvPr id="19" name="Grafik 18" descr="Ein Bild, das Text enthält.&#10;&#10;Automatisch generierte Beschreibung">
            <a:extLst>
              <a:ext uri="{FF2B5EF4-FFF2-40B4-BE49-F238E27FC236}">
                <a16:creationId xmlns:a16="http://schemas.microsoft.com/office/drawing/2014/main" id="{C92756BD-01F3-EF47-A88B-548DFA82501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1z | Grafik oben Weiß">
    <p:spTree>
      <p:nvGrpSpPr>
        <p:cNvPr id="1" name=""/>
        <p:cNvGrpSpPr/>
        <p:nvPr/>
      </p:nvGrpSpPr>
      <p:grpSpPr>
        <a:xfrm>
          <a:off x="0" y="0"/>
          <a:ext cx="0" cy="0"/>
          <a:chOff x="0" y="0"/>
          <a:chExt cx="0" cy="0"/>
        </a:xfrm>
      </p:grpSpPr>
      <p:sp>
        <p:nvSpPr>
          <p:cNvPr id="22" name="Freihandform 21">
            <a:extLst>
              <a:ext uri="{FF2B5EF4-FFF2-40B4-BE49-F238E27FC236}">
                <a16:creationId xmlns:a16="http://schemas.microsoft.com/office/drawing/2014/main" id="{E5607EB6-8CDB-A04E-85AE-8A651614FB3B}"/>
              </a:ext>
            </a:extLst>
          </p:cNvPr>
          <p:cNvSpPr/>
          <p:nvPr userDrawn="1"/>
        </p:nvSpPr>
        <p:spPr>
          <a:xfrm>
            <a:off x="0" y="3630373"/>
            <a:ext cx="12192000" cy="3227627"/>
          </a:xfrm>
          <a:custGeom>
            <a:avLst/>
            <a:gdLst>
              <a:gd name="connsiteX0" fmla="*/ 12192000 w 12192000"/>
              <a:gd name="connsiteY0" fmla="*/ 0 h 3227627"/>
              <a:gd name="connsiteX1" fmla="*/ 12192000 w 12192000"/>
              <a:gd name="connsiteY1" fmla="*/ 3227627 h 3227627"/>
              <a:gd name="connsiteX2" fmla="*/ 0 w 12192000"/>
              <a:gd name="connsiteY2" fmla="*/ 3227627 h 3227627"/>
              <a:gd name="connsiteX3" fmla="*/ 0 w 12192000"/>
              <a:gd name="connsiteY3" fmla="*/ 852548 h 3227627"/>
            </a:gdLst>
            <a:ahLst/>
            <a:cxnLst>
              <a:cxn ang="0">
                <a:pos x="connsiteX0" y="connsiteY0"/>
              </a:cxn>
              <a:cxn ang="0">
                <a:pos x="connsiteX1" y="connsiteY1"/>
              </a:cxn>
              <a:cxn ang="0">
                <a:pos x="connsiteX2" y="connsiteY2"/>
              </a:cxn>
              <a:cxn ang="0">
                <a:pos x="connsiteX3" y="connsiteY3"/>
              </a:cxn>
            </a:cxnLst>
            <a:rect l="l" t="t" r="r" b="b"/>
            <a:pathLst>
              <a:path w="12192000" h="3227627">
                <a:moveTo>
                  <a:pt x="12192000" y="0"/>
                </a:moveTo>
                <a:lnTo>
                  <a:pt x="12192000" y="3227627"/>
                </a:lnTo>
                <a:lnTo>
                  <a:pt x="0" y="3227627"/>
                </a:lnTo>
                <a:lnTo>
                  <a:pt x="0" y="85254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F8FC7848-08BB-9448-B280-C08CC7411D8B}" type="datetime1">
              <a:rPr lang="de-DE" smtClean="0"/>
              <a:t>30.09.2023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7" name="Diagrammplatzhalter 6">
            <a:extLst>
              <a:ext uri="{FF2B5EF4-FFF2-40B4-BE49-F238E27FC236}">
                <a16:creationId xmlns:a16="http://schemas.microsoft.com/office/drawing/2014/main" id="{57422365-F1CE-A943-B33D-5561644FB79B}"/>
              </a:ext>
            </a:extLst>
          </p:cNvPr>
          <p:cNvSpPr>
            <a:spLocks noGrp="1"/>
          </p:cNvSpPr>
          <p:nvPr>
            <p:ph type="chart" sz="quarter" idx="20"/>
          </p:nvPr>
        </p:nvSpPr>
        <p:spPr>
          <a:xfrm>
            <a:off x="442913" y="1529149"/>
            <a:ext cx="3526401" cy="2160000"/>
          </a:xfrm>
        </p:spPr>
        <p:txBody>
          <a:bodyPr/>
          <a:lstStyle>
            <a:lvl1pPr marL="0" indent="0" algn="ctr">
              <a:buNone/>
              <a:defRPr/>
            </a:lvl1pPr>
          </a:lstStyle>
          <a:p>
            <a:r>
              <a:rPr lang="de-DE"/>
              <a:t>Diagramm durch Klicken auf Symbol hinzufügen</a:t>
            </a:r>
            <a:endParaRPr lang="de-DE" dirty="0"/>
          </a:p>
        </p:txBody>
      </p:sp>
      <p:sp>
        <p:nvSpPr>
          <p:cNvPr id="19" name="Diagrammplatzhalter 6">
            <a:extLst>
              <a:ext uri="{FF2B5EF4-FFF2-40B4-BE49-F238E27FC236}">
                <a16:creationId xmlns:a16="http://schemas.microsoft.com/office/drawing/2014/main" id="{759D297C-C84E-9140-B0FA-F132971F37BF}"/>
              </a:ext>
            </a:extLst>
          </p:cNvPr>
          <p:cNvSpPr>
            <a:spLocks noGrp="1"/>
          </p:cNvSpPr>
          <p:nvPr>
            <p:ph type="chart" sz="quarter" idx="21"/>
          </p:nvPr>
        </p:nvSpPr>
        <p:spPr>
          <a:xfrm>
            <a:off x="4224338" y="1529149"/>
            <a:ext cx="3507577" cy="2160000"/>
          </a:xfrm>
        </p:spPr>
        <p:txBody>
          <a:bodyPr/>
          <a:lstStyle>
            <a:lvl1pPr marL="0" indent="0" algn="ctr">
              <a:buNone/>
              <a:defRPr/>
            </a:lvl1pPr>
          </a:lstStyle>
          <a:p>
            <a:r>
              <a:rPr lang="de-DE"/>
              <a:t>Diagramm durch Klicken auf Symbol hinzufügen</a:t>
            </a:r>
          </a:p>
        </p:txBody>
      </p:sp>
      <p:sp>
        <p:nvSpPr>
          <p:cNvPr id="20" name="Diagrammplatzhalter 6">
            <a:extLst>
              <a:ext uri="{FF2B5EF4-FFF2-40B4-BE49-F238E27FC236}">
                <a16:creationId xmlns:a16="http://schemas.microsoft.com/office/drawing/2014/main" id="{4E4CB168-149F-124F-BF88-F7FB0648EDC8}"/>
              </a:ext>
            </a:extLst>
          </p:cNvPr>
          <p:cNvSpPr>
            <a:spLocks noGrp="1"/>
          </p:cNvSpPr>
          <p:nvPr>
            <p:ph type="chart" sz="quarter" idx="22"/>
          </p:nvPr>
        </p:nvSpPr>
        <p:spPr>
          <a:xfrm>
            <a:off x="7982402" y="1529149"/>
            <a:ext cx="3509849" cy="2160000"/>
          </a:xfrm>
        </p:spPr>
        <p:txBody>
          <a:bodyPr/>
          <a:lstStyle>
            <a:lvl1pPr marL="0" indent="0" algn="ctr">
              <a:buNone/>
              <a:defRPr/>
            </a:lvl1pPr>
          </a:lstStyle>
          <a:p>
            <a:r>
              <a:rPr lang="de-DE"/>
              <a:t>Diagramm durch Klicken auf Symbol hinzufügen</a:t>
            </a:r>
            <a:endParaRPr lang="de-DE" dirty="0"/>
          </a:p>
        </p:txBody>
      </p:sp>
      <p:sp>
        <p:nvSpPr>
          <p:cNvPr id="21" name="Textplatzhalter 15">
            <a:extLst>
              <a:ext uri="{FF2B5EF4-FFF2-40B4-BE49-F238E27FC236}">
                <a16:creationId xmlns:a16="http://schemas.microsoft.com/office/drawing/2014/main" id="{1255CEC0-0EDD-C242-B877-EDBAD5A8A85A}"/>
              </a:ext>
            </a:extLst>
          </p:cNvPr>
          <p:cNvSpPr>
            <a:spLocks noGrp="1"/>
          </p:cNvSpPr>
          <p:nvPr>
            <p:ph type="body" sz="quarter" idx="18" hasCustomPrompt="1"/>
          </p:nvPr>
        </p:nvSpPr>
        <p:spPr>
          <a:xfrm>
            <a:off x="4224338" y="4551161"/>
            <a:ext cx="3507577" cy="1865513"/>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3" name="Textplatzhalter 15">
            <a:extLst>
              <a:ext uri="{FF2B5EF4-FFF2-40B4-BE49-F238E27FC236}">
                <a16:creationId xmlns:a16="http://schemas.microsoft.com/office/drawing/2014/main" id="{CE79241A-8BEE-9C48-9425-3FCCA748E643}"/>
              </a:ext>
            </a:extLst>
          </p:cNvPr>
          <p:cNvSpPr>
            <a:spLocks noGrp="1"/>
          </p:cNvSpPr>
          <p:nvPr>
            <p:ph type="body" sz="quarter" idx="19" hasCustomPrompt="1"/>
          </p:nvPr>
        </p:nvSpPr>
        <p:spPr>
          <a:xfrm>
            <a:off x="7982402" y="4551161"/>
            <a:ext cx="3509849"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4" name="Textplatzhalter 15">
            <a:extLst>
              <a:ext uri="{FF2B5EF4-FFF2-40B4-BE49-F238E27FC236}">
                <a16:creationId xmlns:a16="http://schemas.microsoft.com/office/drawing/2014/main" id="{3914B0CF-B75A-7D4E-ABF7-E078A328C552}"/>
              </a:ext>
            </a:extLst>
          </p:cNvPr>
          <p:cNvSpPr>
            <a:spLocks noGrp="1"/>
          </p:cNvSpPr>
          <p:nvPr>
            <p:ph type="body" sz="quarter" idx="23" hasCustomPrompt="1"/>
          </p:nvPr>
        </p:nvSpPr>
        <p:spPr>
          <a:xfrm>
            <a:off x="461737" y="4551161"/>
            <a:ext cx="3507577"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6" name="Textplatzhalter 5">
            <a:extLst>
              <a:ext uri="{FF2B5EF4-FFF2-40B4-BE49-F238E27FC236}">
                <a16:creationId xmlns:a16="http://schemas.microsoft.com/office/drawing/2014/main" id="{309103B2-7D6B-EC4C-B621-695FDA372F6A}"/>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27" name="Titel 6">
            <a:extLst>
              <a:ext uri="{FF2B5EF4-FFF2-40B4-BE49-F238E27FC236}">
                <a16:creationId xmlns:a16="http://schemas.microsoft.com/office/drawing/2014/main" id="{2CBD3DEC-B5C6-AB4B-9FF0-397EDAD3FE8A}"/>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4219527278"/>
      </p:ext>
    </p:extLst>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
    <p:bg>
      <p:bgPr>
        <a:solidFill>
          <a:schemeClr val="tx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1FB8923F-5D14-B54D-83C1-CAEEA58BAC7F}" type="datetime1">
              <a:rPr lang="de-DE" smtClean="0"/>
              <a:t>30.09.2023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0" name="Textplatzhalter 5">
            <a:extLst>
              <a:ext uri="{FF2B5EF4-FFF2-40B4-BE49-F238E27FC236}">
                <a16:creationId xmlns:a16="http://schemas.microsoft.com/office/drawing/2014/main" id="{EF90EAAD-1AF4-884A-AFB6-5985CEC85E2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1" name="Titel 6">
            <a:extLst>
              <a:ext uri="{FF2B5EF4-FFF2-40B4-BE49-F238E27FC236}">
                <a16:creationId xmlns:a16="http://schemas.microsoft.com/office/drawing/2014/main" id="{20C4F1E3-3F31-7543-9031-CC1A0F343E12}"/>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9" name="Grafik 38" descr="Ein Bild, das Text enthält.&#10;&#10;Automatisch generierte Beschreibung">
            <a:extLst>
              <a:ext uri="{FF2B5EF4-FFF2-40B4-BE49-F238E27FC236}">
                <a16:creationId xmlns:a16="http://schemas.microsoft.com/office/drawing/2014/main" id="{99947B2D-CF45-204B-84C1-1F735A3D00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97009279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Grün">
    <p:bg>
      <p:bgPr>
        <a:solidFill>
          <a:schemeClr val="tx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F95F88DC-79E6-1C4C-8041-BD0543DAE3E2}" type="datetime1">
              <a:rPr lang="de-DE" smtClean="0"/>
              <a:t>30.09.2023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2" name="Textplatzhalter 5">
            <a:extLst>
              <a:ext uri="{FF2B5EF4-FFF2-40B4-BE49-F238E27FC236}">
                <a16:creationId xmlns:a16="http://schemas.microsoft.com/office/drawing/2014/main" id="{E6787D87-D97D-4A49-A612-D7067A475D3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3" name="Titel 6">
            <a:extLst>
              <a:ext uri="{FF2B5EF4-FFF2-40B4-BE49-F238E27FC236}">
                <a16:creationId xmlns:a16="http://schemas.microsoft.com/office/drawing/2014/main" id="{6A2810A6-09F0-914A-ACD9-D61645D028A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4" name="Grafik 33" descr="Ein Bild, das Text enthält.&#10;&#10;Automatisch generierte Beschreibung">
            <a:extLst>
              <a:ext uri="{FF2B5EF4-FFF2-40B4-BE49-F238E27FC236}">
                <a16:creationId xmlns:a16="http://schemas.microsoft.com/office/drawing/2014/main" id="{6CCAC7B7-2E33-DB4C-A384-29404697ADA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7845855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Vollbild | mittel">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1"/>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22" name="Rechteck 21">
            <a:extLst>
              <a:ext uri="{FF2B5EF4-FFF2-40B4-BE49-F238E27FC236}">
                <a16:creationId xmlns:a16="http://schemas.microsoft.com/office/drawing/2014/main" id="{584251C6-1208-4642-9E00-B15332AFDA96}"/>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487E4A6B-48F6-F445-A506-6E203B72F0FB}"/>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9" name="Textplatzhalter 14">
            <a:extLst>
              <a:ext uri="{FF2B5EF4-FFF2-40B4-BE49-F238E27FC236}">
                <a16:creationId xmlns:a16="http://schemas.microsoft.com/office/drawing/2014/main" id="{4E308A03-67AB-454F-930C-EF17E783CAE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9824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7105426" cy="802424"/>
          </a:xfrm>
          <a:prstGeom prst="rect">
            <a:avLst/>
          </a:prstGeom>
        </p:spPr>
        <p:txBody>
          <a:bodyPr lIns="180000" rIns="180000">
            <a:spAutoFit/>
          </a:bodyPr>
          <a:lstStyle>
            <a:lvl1pPr>
              <a:defRPr sz="5400" baseline="0"/>
            </a:lvl1pPr>
          </a:lstStyle>
          <a:p>
            <a:r>
              <a:rPr lang="de-DE"/>
              <a:t>Titelmasterformat durch Klicken bearbeiten</a:t>
            </a:r>
            <a:endParaRPr lang="de-DE" dirty="0"/>
          </a:p>
        </p:txBody>
      </p:sp>
      <p:sp>
        <p:nvSpPr>
          <p:cNvPr id="17" name="Titel 1">
            <a:extLst>
              <a:ext uri="{FF2B5EF4-FFF2-40B4-BE49-F238E27FC236}">
                <a16:creationId xmlns:a16="http://schemas.microsoft.com/office/drawing/2014/main" id="{C1F8B7DC-5080-B646-9FB8-969FEFA337DC}"/>
              </a:ext>
            </a:extLst>
          </p:cNvPr>
          <p:cNvSpPr txBox="1">
            <a:spLocks/>
          </p:cNvSpPr>
          <p:nvPr userDrawn="1"/>
        </p:nvSpPr>
        <p:spPr>
          <a:xfrm>
            <a:off x="-1" y="3805200"/>
            <a:ext cx="11067087" cy="802424"/>
          </a:xfrm>
          <a:prstGeom prst="rect">
            <a:avLst/>
          </a:prstGeom>
          <a:solidFill>
            <a:schemeClr val="accent1"/>
          </a:solidFill>
        </p:spPr>
        <p:txBody>
          <a:bodyPr wrap="none" lIns="180000" tIns="36000" rIns="180000" bIns="18000">
            <a:spAutoFit/>
          </a:bodyPr>
          <a:lstStyle>
            <a:lvl1pPr algn="l" defTabSz="914400" rtl="0" eaLnBrk="1" latinLnBrk="0" hangingPunct="1">
              <a:lnSpc>
                <a:spcPct val="90000"/>
              </a:lnSpc>
              <a:spcBef>
                <a:spcPct val="0"/>
              </a:spcBef>
              <a:buNone/>
              <a:defRPr lang="de-DE" sz="5400" kern="1200" cap="all" spc="-20" baseline="0" smtClean="0">
                <a:solidFill>
                  <a:schemeClr val="tx1"/>
                </a:solidFill>
                <a:latin typeface="Source Sans Pro Bold" panose="020B0703030503020204" pitchFamily="34" charset="0"/>
                <a:ea typeface="+mj-ea"/>
                <a:cs typeface="+mj-cs"/>
              </a:defRPr>
            </a:lvl1pPr>
          </a:lstStyle>
          <a:p>
            <a:r>
              <a:rPr lang="de-DE" dirty="0"/>
              <a:t>Mastertitelformat bearbeiten</a:t>
            </a:r>
          </a:p>
        </p:txBody>
      </p:sp>
    </p:spTree>
    <p:extLst>
      <p:ext uri="{BB962C8B-B14F-4D97-AF65-F5344CB8AC3E}">
        <p14:creationId xmlns:p14="http://schemas.microsoft.com/office/powerpoint/2010/main" val="11230550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Facts Weiß-Farbe">
    <p:bg>
      <p:bgPr>
        <a:solidFill>
          <a:schemeClr val="bg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8A5667DB-2839-644E-8444-80F2C4160D1F}" type="datetime1">
              <a:rPr lang="de-DE" smtClean="0"/>
              <a:t>30.09.2023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9" name="Textplatzhalter 5">
            <a:extLst>
              <a:ext uri="{FF2B5EF4-FFF2-40B4-BE49-F238E27FC236}">
                <a16:creationId xmlns:a16="http://schemas.microsoft.com/office/drawing/2014/main" id="{B03EE19B-0D0E-CB41-82E8-4963BA57A5A0}"/>
              </a:ext>
            </a:extLst>
          </p:cNvPr>
          <p:cNvSpPr>
            <a:spLocks noGrp="1"/>
          </p:cNvSpPr>
          <p:nvPr>
            <p:ph type="body" sz="quarter" idx="36"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0" name="Titel 6">
            <a:extLst>
              <a:ext uri="{FF2B5EF4-FFF2-40B4-BE49-F238E27FC236}">
                <a16:creationId xmlns:a16="http://schemas.microsoft.com/office/drawing/2014/main" id="{5D7AE2FC-A8B4-9949-A25D-F901070EF89C}"/>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73436705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A7E7CA8-13E0-BB4F-BE70-08AD122CCF9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50010622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Zitat auf Farb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113F164-3D99-614C-B3EB-CB44C67DE95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337656576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nke">
    <p:bg>
      <p:bgPr>
        <a:solidFill>
          <a:schemeClr val="tx1"/>
        </a:solidFill>
        <a:effectLst/>
      </p:bgPr>
    </p:bg>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7827CE9-3BC2-4F5B-8005-CACD0FF856C5}"/>
              </a:ext>
            </a:extLst>
          </p:cNvPr>
          <p:cNvSpPr>
            <a:spLocks noGrp="1"/>
          </p:cNvSpPr>
          <p:nvPr>
            <p:ph type="body" sz="quarter" idx="13" hasCustomPrompt="1"/>
          </p:nvPr>
        </p:nvSpPr>
        <p:spPr>
          <a:xfrm>
            <a:off x="445619" y="5161917"/>
            <a:ext cx="5511798" cy="1310889"/>
          </a:xfrm>
        </p:spPr>
        <p:txBody>
          <a:bodyPr anchor="b"/>
          <a:lstStyle>
            <a:lvl1pPr marL="0" indent="0">
              <a:spcBef>
                <a:spcPts val="0"/>
              </a:spcBef>
              <a:spcAft>
                <a:spcPts val="0"/>
              </a:spcAft>
              <a:buNone/>
              <a:defRPr>
                <a:solidFill>
                  <a:schemeClr val="bg1"/>
                </a:solidFill>
              </a:defRPr>
            </a:lvl1pPr>
            <a:lvl2pPr marL="180975" indent="0">
              <a:buNone/>
              <a:defRPr/>
            </a:lvl2pPr>
          </a:lstStyle>
          <a:p>
            <a:pPr lvl="0"/>
            <a:r>
              <a:rPr lang="de-DE" dirty="0"/>
              <a:t>Adresse bearbeiten</a:t>
            </a:r>
          </a:p>
        </p:txBody>
      </p:sp>
      <p:sp>
        <p:nvSpPr>
          <p:cNvPr id="9" name="Textplatzhalter 7">
            <a:extLst>
              <a:ext uri="{FF2B5EF4-FFF2-40B4-BE49-F238E27FC236}">
                <a16:creationId xmlns:a16="http://schemas.microsoft.com/office/drawing/2014/main" id="{7D12C8C9-B1DD-4D00-93FD-1A3B0EEEC76D}"/>
              </a:ext>
            </a:extLst>
          </p:cNvPr>
          <p:cNvSpPr>
            <a:spLocks noGrp="1"/>
          </p:cNvSpPr>
          <p:nvPr>
            <p:ph type="body" sz="quarter" idx="14" hasCustomPrompt="1"/>
          </p:nvPr>
        </p:nvSpPr>
        <p:spPr>
          <a:xfrm>
            <a:off x="6438275" y="5167313"/>
            <a:ext cx="5310814" cy="1310889"/>
          </a:xfrm>
        </p:spPr>
        <p:txBody>
          <a:bodyPr anchor="b"/>
          <a:lstStyle>
            <a:lvl1pPr marL="0" marR="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solidFill>
                  <a:schemeClr val="bg1"/>
                </a:solidFill>
              </a:defRPr>
            </a:lvl1pPr>
            <a:lvl2pPr marL="180975" indent="0">
              <a:buNone/>
              <a:defRPr/>
            </a:lvl2pPr>
          </a:lstStyle>
          <a:p>
            <a:pPr lvl="0"/>
            <a:r>
              <a:rPr lang="de-DE" dirty="0"/>
              <a:t>Ansprechpartner Name</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Telefon</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E-Mail</a:t>
            </a:r>
          </a:p>
        </p:txBody>
      </p:sp>
      <p:sp>
        <p:nvSpPr>
          <p:cNvPr id="6"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875367"/>
            <a:ext cx="3695793" cy="1105678"/>
          </a:xfrm>
          <a:prstGeom prst="rect">
            <a:avLst/>
          </a:prstGeom>
          <a:solidFill>
            <a:schemeClr val="accent1"/>
          </a:solidFill>
        </p:spPr>
        <p:txBody>
          <a:bodyPr vert="horz" wrap="none" lIns="360000" tIns="36000" rIns="360000" bIns="36000" rtlCol="0" anchor="t">
            <a:spAutoFit/>
          </a:bodyPr>
          <a:lstStyle>
            <a:lvl1pPr>
              <a:defRPr lang="de-DE" sz="7600" b="1" i="0" spc="20" dirty="0">
                <a:latin typeface="Source Sans Pro" panose="020B0503030403020204" pitchFamily="34" charset="0"/>
                <a:ea typeface="Source Sans Pro" panose="020B0503030403020204" pitchFamily="34" charset="0"/>
                <a:cs typeface="+mn-cs"/>
              </a:defRPr>
            </a:lvl1pPr>
          </a:lstStyle>
          <a:p>
            <a:pPr marL="0" lvl="0" indent="0" fontAlgn="t">
              <a:lnSpc>
                <a:spcPts val="7660"/>
              </a:lnSpc>
              <a:spcBef>
                <a:spcPts val="0"/>
              </a:spcBef>
              <a:spcAft>
                <a:spcPts val="0"/>
              </a:spcAft>
              <a:buClr>
                <a:schemeClr val="accent5"/>
              </a:buClr>
              <a:buSzPct val="120000"/>
              <a:buFont typeface="Wingdings" pitchFamily="2" charset="2"/>
            </a:pPr>
            <a:r>
              <a:rPr lang="de-DE" dirty="0"/>
              <a:t>Danke</a:t>
            </a:r>
          </a:p>
        </p:txBody>
      </p:sp>
      <p:pic>
        <p:nvPicPr>
          <p:cNvPr id="7" name="Grafik 6">
            <a:extLst>
              <a:ext uri="{FF2B5EF4-FFF2-40B4-BE49-F238E27FC236}">
                <a16:creationId xmlns:a16="http://schemas.microsoft.com/office/drawing/2014/main" id="{B1FB4CFC-15F3-5E41-AC4D-CBE25F68B19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274510"/>
            <a:ext cx="203691" cy="203691"/>
          </a:xfrm>
          <a:prstGeom prst="rect">
            <a:avLst/>
          </a:prstGeom>
        </p:spPr>
      </p:pic>
      <p:pic>
        <p:nvPicPr>
          <p:cNvPr id="11" name="Grafik 10">
            <a:extLst>
              <a:ext uri="{FF2B5EF4-FFF2-40B4-BE49-F238E27FC236}">
                <a16:creationId xmlns:a16="http://schemas.microsoft.com/office/drawing/2014/main" id="{E54A1DDF-4DCE-0840-A551-176D3F75B32F}"/>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3303" y="5949845"/>
            <a:ext cx="205199" cy="205199"/>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477A673-382D-AC49-B7F5-765418761133}"/>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Vollbild | klein">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A93CAE66-46E4-4D41-885B-286AEA4B9953}"/>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EC68FA23-F3AB-ED4F-A7A5-4B751EC4F955}"/>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14">
            <a:extLst>
              <a:ext uri="{FF2B5EF4-FFF2-40B4-BE49-F238E27FC236}">
                <a16:creationId xmlns:a16="http://schemas.microsoft.com/office/drawing/2014/main" id="{78894B3C-B646-A641-822F-D41B0057695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5108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5131612" cy="579600"/>
          </a:xfrm>
          <a:prstGeom prst="rect">
            <a:avLst/>
          </a:prstGeom>
        </p:spPr>
        <p:txBody>
          <a:bodyPr lIns="216000" rIns="180000">
            <a:spAutoFit/>
          </a:bodyPr>
          <a:lstStyle>
            <a:lvl1pPr>
              <a:defRPr sz="3800" baseline="0"/>
            </a:lvl1pPr>
          </a:lstStyle>
          <a:p>
            <a:r>
              <a:rPr lang="de-DE"/>
              <a:t>Titelmasterformat durch Klicken bearbeiten</a:t>
            </a:r>
            <a:endParaRPr lang="de-DE" dirty="0"/>
          </a:p>
        </p:txBody>
      </p:sp>
      <p:sp>
        <p:nvSpPr>
          <p:cNvPr id="14" name="Textplatzhalter 5">
            <a:extLst>
              <a:ext uri="{FF2B5EF4-FFF2-40B4-BE49-F238E27FC236}">
                <a16:creationId xmlns:a16="http://schemas.microsoft.com/office/drawing/2014/main" id="{46DAFD90-7CC4-AB41-AB51-F5A83EFDD7DF}"/>
              </a:ext>
            </a:extLst>
          </p:cNvPr>
          <p:cNvSpPr>
            <a:spLocks noGrp="1"/>
          </p:cNvSpPr>
          <p:nvPr>
            <p:ph type="body" sz="quarter" idx="25" hasCustomPrompt="1"/>
          </p:nvPr>
        </p:nvSpPr>
        <p:spPr>
          <a:xfrm>
            <a:off x="-1" y="3560110"/>
            <a:ext cx="8409555" cy="580825"/>
          </a:xfrm>
          <a:solidFill>
            <a:schemeClr val="accent1"/>
          </a:solidFill>
        </p:spPr>
        <p:txBody>
          <a:bodyPr wrap="none" lIns="216000" tIns="36000" rIns="216000" bIns="18000">
            <a:spAutoFit/>
          </a:bodyPr>
          <a:lstStyle>
            <a:lvl1pPr marL="0" indent="0">
              <a:lnSpc>
                <a:spcPct val="90000"/>
              </a:lnSpc>
              <a:buFontTx/>
              <a:buNone/>
              <a:defRPr sz="38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Tree>
    <p:extLst>
      <p:ext uri="{BB962C8B-B14F-4D97-AF65-F5344CB8AC3E}">
        <p14:creationId xmlns:p14="http://schemas.microsoft.com/office/powerpoint/2010/main" val="28929271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chwarz | groß">
    <p:bg>
      <p:bgPr>
        <a:solidFill>
          <a:schemeClr val="tx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867E666A-3FE3-DE4E-8157-B8087F1E546F}"/>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platzhalter 14">
            <a:extLst>
              <a:ext uri="{FF2B5EF4-FFF2-40B4-BE49-F238E27FC236}">
                <a16:creationId xmlns:a16="http://schemas.microsoft.com/office/drawing/2014/main" id="{659ECD9D-327B-BD43-AE65-547D4909DB50}"/>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8" name="Textplatzhalter 20">
            <a:extLst>
              <a:ext uri="{FF2B5EF4-FFF2-40B4-BE49-F238E27FC236}">
                <a16:creationId xmlns:a16="http://schemas.microsoft.com/office/drawing/2014/main" id="{36CEB070-DE3D-3E4F-A29A-9605005A0B7A}"/>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9" name="Titel 1">
            <a:extLst>
              <a:ext uri="{FF2B5EF4-FFF2-40B4-BE49-F238E27FC236}">
                <a16:creationId xmlns:a16="http://schemas.microsoft.com/office/drawing/2014/main" id="{B0EE2ACC-D9C5-294F-BC76-98EC7A45C9F2}"/>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20" name="Textplatzhalter 5">
            <a:extLst>
              <a:ext uri="{FF2B5EF4-FFF2-40B4-BE49-F238E27FC236}">
                <a16:creationId xmlns:a16="http://schemas.microsoft.com/office/drawing/2014/main" id="{DF645982-D6F4-D348-BE36-AA4BB7CC2B04}"/>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22" name="Textplatzhalter 3">
            <a:extLst>
              <a:ext uri="{FF2B5EF4-FFF2-40B4-BE49-F238E27FC236}">
                <a16:creationId xmlns:a16="http://schemas.microsoft.com/office/drawing/2014/main" id="{4F6F4792-D880-CA41-A89F-220A09309282}"/>
              </a:ext>
            </a:extLst>
          </p:cNvPr>
          <p:cNvSpPr>
            <a:spLocks noGrp="1"/>
          </p:cNvSpPr>
          <p:nvPr>
            <p:ph type="body" sz="quarter" idx="20" hasCustomPrompt="1"/>
          </p:nvPr>
        </p:nvSpPr>
        <p:spPr>
          <a:xfrm>
            <a:off x="0" y="2563541"/>
            <a:ext cx="2616303" cy="265260"/>
          </a:xfrm>
          <a:solidFill>
            <a:schemeClr val="bg1"/>
          </a:solidFill>
        </p:spPr>
        <p:txBody>
          <a:bodyPr wrap="none" lIns="216000" tIns="18000" rIns="2160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10" name="Bildplatzhalter 4">
            <a:extLst>
              <a:ext uri="{FF2B5EF4-FFF2-40B4-BE49-F238E27FC236}">
                <a16:creationId xmlns:a16="http://schemas.microsoft.com/office/drawing/2014/main" id="{49CD7426-1C4B-9648-B1AD-168CCE9F7E15}"/>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Tree>
    <p:extLst>
      <p:ext uri="{BB962C8B-B14F-4D97-AF65-F5344CB8AC3E}">
        <p14:creationId xmlns:p14="http://schemas.microsoft.com/office/powerpoint/2010/main" val="136835370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einstieg Primärfarbe">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bg1"/>
          </a:solidFill>
        </p:spPr>
        <p:txBody>
          <a:bodyPr wrap="none" lIns="216000" tIns="36000" rIns="216000" bIns="36000" anchor="t" anchorCtr="0">
            <a:spAutoFit/>
          </a:bodyPr>
          <a:lstStyle>
            <a:lvl1pPr algn="l" fontAlgn="t">
              <a:lnSpc>
                <a:spcPts val="3860"/>
              </a:lnSpc>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041120526"/>
      </p:ext>
    </p:extLst>
  </p:cSld>
  <p:clrMapOvr>
    <a:masterClrMapping/>
  </p:clrMapOvr>
  <p:extLst>
    <p:ext uri="{DCECCB84-F9BA-43D5-87BE-67443E8EF086}">
      <p15:sldGuideLst xmlns:p15="http://schemas.microsoft.com/office/powerpoint/2012/main">
        <p15:guide id="13" orient="horz" pos="1612" userDrawn="1">
          <p15:clr>
            <a:srgbClr val="FBAE40"/>
          </p15:clr>
        </p15:guide>
        <p15:guide id="15" orient="horz" pos="244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einstieg Primärfarbe mit Zusatzinfo">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4201673" cy="594000"/>
          </a:xfrm>
          <a:prstGeom prst="rect">
            <a:avLst/>
          </a:prstGeom>
          <a:solidFill>
            <a:schemeClr val="bg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
        <p:nvSpPr>
          <p:cNvPr id="9" name="Rechteck 8">
            <a:extLst>
              <a:ext uri="{FF2B5EF4-FFF2-40B4-BE49-F238E27FC236}">
                <a16:creationId xmlns:a16="http://schemas.microsoft.com/office/drawing/2014/main" id="{E76077B5-74B1-2F41-8145-A1A4E650921D}"/>
              </a:ext>
            </a:extLst>
          </p:cNvPr>
          <p:cNvSpPr/>
          <p:nvPr userDrawn="1"/>
        </p:nvSpPr>
        <p:spPr>
          <a:xfrm rot="-240000">
            <a:off x="6103513" y="1529134"/>
            <a:ext cx="6310622" cy="465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a:extLst>
              <a:ext uri="{FF2B5EF4-FFF2-40B4-BE49-F238E27FC236}">
                <a16:creationId xmlns:a16="http://schemas.microsoft.com/office/drawing/2014/main" id="{F94473D9-48C7-564E-80AB-80B749B9B57F}"/>
              </a:ext>
            </a:extLst>
          </p:cNvPr>
          <p:cNvSpPr>
            <a:spLocks noGrp="1"/>
          </p:cNvSpPr>
          <p:nvPr>
            <p:ph idx="1" hasCustomPrompt="1"/>
          </p:nvPr>
        </p:nvSpPr>
        <p:spPr>
          <a:xfrm>
            <a:off x="7048669" y="2384425"/>
            <a:ext cx="3819525" cy="3590925"/>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extplatzhalter 3">
            <a:extLst>
              <a:ext uri="{FF2B5EF4-FFF2-40B4-BE49-F238E27FC236}">
                <a16:creationId xmlns:a16="http://schemas.microsoft.com/office/drawing/2014/main" id="{3469EDBC-A364-9A45-BE1D-0C5F095B15EE}"/>
              </a:ext>
            </a:extLst>
          </p:cNvPr>
          <p:cNvSpPr>
            <a:spLocks noGrp="1"/>
          </p:cNvSpPr>
          <p:nvPr>
            <p:ph type="body" sz="quarter" idx="20" hasCustomPrompt="1"/>
          </p:nvPr>
        </p:nvSpPr>
        <p:spPr>
          <a:xfrm>
            <a:off x="7042150" y="1904037"/>
            <a:ext cx="2378730" cy="265260"/>
          </a:xfrm>
          <a:solidFill>
            <a:schemeClr val="tx1"/>
          </a:solidFill>
        </p:spPr>
        <p:txBody>
          <a:bodyPr wrap="none" lIns="93600" tIns="18000" rIns="936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Tree>
    <p:extLst>
      <p:ext uri="{BB962C8B-B14F-4D97-AF65-F5344CB8AC3E}">
        <p14:creationId xmlns:p14="http://schemas.microsoft.com/office/powerpoint/2010/main" val="2008986735"/>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einstieg Grau">
    <p:bg>
      <p:bgPr>
        <a:solidFill>
          <a:schemeClr val="accent3"/>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accent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accent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90127573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renner Basic 2z">
    <p:bg>
      <p:bgPr>
        <a:solidFill>
          <a:schemeClr val="tx1"/>
        </a:solidFill>
        <a:effectLst/>
      </p:bgPr>
    </p:bg>
    <p:spTree>
      <p:nvGrpSpPr>
        <p:cNvPr id="1" name=""/>
        <p:cNvGrpSpPr/>
        <p:nvPr/>
      </p:nvGrpSpPr>
      <p:grpSpPr>
        <a:xfrm>
          <a:off x="0" y="0"/>
          <a:ext cx="0" cy="0"/>
          <a:chOff x="0" y="0"/>
          <a:chExt cx="0" cy="0"/>
        </a:xfrm>
      </p:grpSpPr>
      <p:sp>
        <p:nvSpPr>
          <p:cNvPr id="7" name="Rechtwinkliges Dreieck 6">
            <a:extLst>
              <a:ext uri="{FF2B5EF4-FFF2-40B4-BE49-F238E27FC236}">
                <a16:creationId xmlns:a16="http://schemas.microsoft.com/office/drawing/2014/main" id="{C78F12D4-CCFC-C24B-A63A-1C7D592AAA82}"/>
              </a:ext>
            </a:extLst>
          </p:cNvPr>
          <p:cNvSpPr/>
          <p:nvPr userDrawn="1"/>
        </p:nvSpPr>
        <p:spPr>
          <a:xfrm rot="13500000">
            <a:off x="6440705" y="1272118"/>
            <a:ext cx="4341010" cy="434101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7A7FB39C-6163-1546-8B5D-8A3C5157833C}"/>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bg1"/>
                </a:solidFill>
              </a:rPr>
              <a:t>Basic</a:t>
            </a:r>
            <a:br>
              <a:rPr lang="de-DE" sz="16000" dirty="0">
                <a:solidFill>
                  <a:schemeClr val="bg1"/>
                </a:solidFill>
              </a:rPr>
            </a:br>
            <a:r>
              <a:rPr lang="de-DE" sz="16000" dirty="0">
                <a:solidFill>
                  <a:schemeClr val="bg1"/>
                </a:solidFill>
              </a:rPr>
              <a:t>Text</a:t>
            </a:r>
          </a:p>
        </p:txBody>
      </p:sp>
      <p:sp>
        <p:nvSpPr>
          <p:cNvPr id="8" name="Textfeld 7">
            <a:extLst>
              <a:ext uri="{FF2B5EF4-FFF2-40B4-BE49-F238E27FC236}">
                <a16:creationId xmlns:a16="http://schemas.microsoft.com/office/drawing/2014/main" id="{B2BC5C4B-7785-BF4A-94C7-F5F25E823FBD}"/>
              </a:ext>
            </a:extLst>
          </p:cNvPr>
          <p:cNvSpPr txBox="1"/>
          <p:nvPr userDrawn="1"/>
        </p:nvSpPr>
        <p:spPr>
          <a:xfrm>
            <a:off x="9561124" y="571413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63280032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2AC76B1-7980-4864-8FC9-8A9F4B899060}"/>
              </a:ext>
            </a:extLst>
          </p:cNvPr>
          <p:cNvSpPr>
            <a:spLocks noGrp="1"/>
          </p:cNvSpPr>
          <p:nvPr>
            <p:ph type="body" idx="1"/>
          </p:nvPr>
        </p:nvSpPr>
        <p:spPr>
          <a:xfrm>
            <a:off x="442913" y="1520825"/>
            <a:ext cx="11306175" cy="4895850"/>
          </a:xfrm>
          <a:prstGeom prst="rect">
            <a:avLst/>
          </a:prstGeom>
        </p:spPr>
        <p:txBody>
          <a:bodyPr vert="horz" lIns="0" tIns="0" rIns="0" bIns="0" rtlCol="0" anchor="t">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2513A553-9EB1-4982-92B2-BEA3E8BDE26F}"/>
              </a:ext>
            </a:extLst>
          </p:cNvPr>
          <p:cNvSpPr>
            <a:spLocks noGrp="1"/>
          </p:cNvSpPr>
          <p:nvPr>
            <p:ph type="dt" sz="half" idx="2"/>
          </p:nvPr>
        </p:nvSpPr>
        <p:spPr>
          <a:xfrm>
            <a:off x="447028" y="6667836"/>
            <a:ext cx="468000" cy="135423"/>
          </a:xfrm>
          <a:prstGeom prst="rect">
            <a:avLst/>
          </a:prstGeom>
        </p:spPr>
        <p:txBody>
          <a:bodyPr vert="horz" lIns="0" tIns="0" rIns="0" bIns="0" rtlCol="0" anchor="t" anchorCtr="0"/>
          <a:lstStyle>
            <a:lvl1pPr algn="l">
              <a:defRPr sz="800">
                <a:solidFill>
                  <a:schemeClr val="tx1"/>
                </a:solidFill>
              </a:defRPr>
            </a:lvl1pPr>
          </a:lstStyle>
          <a:p>
            <a:fld id="{D67F9C40-D2DD-1441-80A2-6756AC3A0FAA}" type="datetime1">
              <a:rPr lang="de-DE" smtClean="0"/>
              <a:t>30.09.2023</a:t>
            </a:fld>
            <a:endParaRPr lang="de-DE" dirty="0"/>
          </a:p>
        </p:txBody>
      </p:sp>
      <p:sp>
        <p:nvSpPr>
          <p:cNvPr id="5" name="Fußzeilenplatzhalter 4">
            <a:extLst>
              <a:ext uri="{FF2B5EF4-FFF2-40B4-BE49-F238E27FC236}">
                <a16:creationId xmlns:a16="http://schemas.microsoft.com/office/drawing/2014/main" id="{330383BC-8FD2-417D-82A3-7E497844D640}"/>
              </a:ext>
            </a:extLst>
          </p:cNvPr>
          <p:cNvSpPr>
            <a:spLocks noGrp="1"/>
          </p:cNvSpPr>
          <p:nvPr>
            <p:ph type="ftr" sz="quarter" idx="3"/>
          </p:nvPr>
        </p:nvSpPr>
        <p:spPr>
          <a:xfrm>
            <a:off x="1445977" y="6667837"/>
            <a:ext cx="10474325" cy="135422"/>
          </a:xfrm>
          <a:prstGeom prst="rect">
            <a:avLst/>
          </a:prstGeom>
        </p:spPr>
        <p:txBody>
          <a:bodyPr vert="horz" lIns="0" tIns="0" rIns="0" bIns="0" rtlCol="0" anchor="t" anchorCtr="0"/>
          <a:lstStyle>
            <a:lvl1pPr algn="l">
              <a:defRPr sz="800">
                <a:solidFill>
                  <a:schemeClr val="tx1"/>
                </a:solidFill>
              </a:defRPr>
            </a:lvl1pPr>
          </a:lstStyle>
          <a:p>
            <a:r>
              <a:rPr lang="de-DE"/>
              <a:t>Fußzeile</a:t>
            </a:r>
            <a:endParaRPr lang="de-DE" dirty="0"/>
          </a:p>
        </p:txBody>
      </p:sp>
      <p:sp>
        <p:nvSpPr>
          <p:cNvPr id="6" name="Foliennummernplatzhalter 5">
            <a:extLst>
              <a:ext uri="{FF2B5EF4-FFF2-40B4-BE49-F238E27FC236}">
                <a16:creationId xmlns:a16="http://schemas.microsoft.com/office/drawing/2014/main" id="{86D05C26-BF44-4D12-A7EE-C57CB14E66F9}"/>
              </a:ext>
            </a:extLst>
          </p:cNvPr>
          <p:cNvSpPr>
            <a:spLocks noGrp="1"/>
          </p:cNvSpPr>
          <p:nvPr>
            <p:ph type="sldNum" sz="quarter" idx="4"/>
          </p:nvPr>
        </p:nvSpPr>
        <p:spPr>
          <a:xfrm>
            <a:off x="959840" y="6667836"/>
            <a:ext cx="415290" cy="135422"/>
          </a:xfrm>
          <a:prstGeom prst="rect">
            <a:avLst/>
          </a:prstGeom>
        </p:spPr>
        <p:txBody>
          <a:bodyPr vert="horz" lIns="0" tIns="0" rIns="0" bIns="0" rtlCol="0" anchor="t" anchorCtr="0"/>
          <a:lstStyle>
            <a:lvl1pPr algn="ctr">
              <a:defRPr sz="800" b="1">
                <a:solidFill>
                  <a:schemeClr val="tx1"/>
                </a:solidFill>
              </a:defRPr>
            </a:lvl1pPr>
          </a:lstStyle>
          <a:p>
            <a:fld id="{19C38A61-2AC7-4B0E-B80F-DDADD701BB40}" type="slidenum">
              <a:rPr lang="de-DE" smtClean="0"/>
              <a:pPr/>
              <a:t>‹#›</a:t>
            </a:fld>
            <a:endParaRPr lang="de-DE" dirty="0"/>
          </a:p>
        </p:txBody>
      </p:sp>
      <p:sp>
        <p:nvSpPr>
          <p:cNvPr id="9" name="Textfeld 8">
            <a:extLst>
              <a:ext uri="{FF2B5EF4-FFF2-40B4-BE49-F238E27FC236}">
                <a16:creationId xmlns:a16="http://schemas.microsoft.com/office/drawing/2014/main" id="{69EE7336-F60A-4641-B68B-9F42F9B10258}"/>
              </a:ext>
            </a:extLst>
          </p:cNvPr>
          <p:cNvSpPr txBox="1"/>
          <p:nvPr userDrawn="1"/>
        </p:nvSpPr>
        <p:spPr>
          <a:xfrm>
            <a:off x="2383604" y="-179798"/>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0" name="Textfeld 9">
            <a:extLst>
              <a:ext uri="{FF2B5EF4-FFF2-40B4-BE49-F238E27FC236}">
                <a16:creationId xmlns:a16="http://schemas.microsoft.com/office/drawing/2014/main" id="{21267628-E454-B04F-8EAC-A3F30A3F3A1D}"/>
              </a:ext>
            </a:extLst>
          </p:cNvPr>
          <p:cNvSpPr txBox="1"/>
          <p:nvPr userDrawn="1"/>
        </p:nvSpPr>
        <p:spPr>
          <a:xfrm>
            <a:off x="6303196" y="-46234"/>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9" name="Textfeld 18">
            <a:extLst>
              <a:ext uri="{FF2B5EF4-FFF2-40B4-BE49-F238E27FC236}">
                <a16:creationId xmlns:a16="http://schemas.microsoft.com/office/drawing/2014/main" id="{4959EDCE-3677-9943-877A-7A7D118E8A3E}"/>
              </a:ext>
            </a:extLst>
          </p:cNvPr>
          <p:cNvSpPr txBox="1"/>
          <p:nvPr userDrawn="1"/>
        </p:nvSpPr>
        <p:spPr>
          <a:xfrm>
            <a:off x="6739847" y="-184935"/>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2" name="Titelplatzhalter 1">
            <a:extLst>
              <a:ext uri="{FF2B5EF4-FFF2-40B4-BE49-F238E27FC236}">
                <a16:creationId xmlns:a16="http://schemas.microsoft.com/office/drawing/2014/main" id="{2C117D4B-D7F6-5240-A714-2DFE2DE9736B}"/>
              </a:ext>
            </a:extLst>
          </p:cNvPr>
          <p:cNvSpPr>
            <a:spLocks noGrp="1"/>
          </p:cNvSpPr>
          <p:nvPr>
            <p:ph type="title"/>
          </p:nvPr>
        </p:nvSpPr>
        <p:spPr>
          <a:xfrm>
            <a:off x="311791" y="342783"/>
            <a:ext cx="6148052" cy="458484"/>
          </a:xfrm>
          <a:prstGeom prst="rect">
            <a:avLst/>
          </a:prstGeom>
          <a:solidFill>
            <a:schemeClr val="accent1"/>
          </a:solidFill>
        </p:spPr>
        <p:txBody>
          <a:bodyPr wrap="none" lIns="115200" tIns="36000" rIns="115200" bIns="18000">
            <a:spAutoFit/>
          </a:bodyPr>
          <a:lstStyle/>
          <a:p>
            <a:pPr marL="0" lvl="0" indent="0" fontAlgn="t">
              <a:lnSpc>
                <a:spcPts val="3000"/>
              </a:lnSpc>
              <a:tabLst/>
            </a:pPr>
            <a:r>
              <a:rPr lang="de-DE" dirty="0"/>
              <a:t>Mastertitelformat bearbeiten</a:t>
            </a:r>
          </a:p>
        </p:txBody>
      </p:sp>
      <p:pic>
        <p:nvPicPr>
          <p:cNvPr id="11" name="Grafik 10">
            <a:extLst>
              <a:ext uri="{FF2B5EF4-FFF2-40B4-BE49-F238E27FC236}">
                <a16:creationId xmlns:a16="http://schemas.microsoft.com/office/drawing/2014/main" id="{57EA5876-469A-D345-A1E4-0A073FABFF9C}"/>
              </a:ext>
            </a:extLst>
          </p:cNvPr>
          <p:cNvPicPr>
            <a:picLocks noChangeAspect="1"/>
          </p:cNvPicPr>
          <p:nvPr userDrawn="1"/>
        </p:nvPicPr>
        <p:blipFill>
          <a:blip r:embed="rId35" cstate="hq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9929232" y="0"/>
            <a:ext cx="2169531" cy="1046480"/>
          </a:xfrm>
          <a:prstGeom prst="rect">
            <a:avLst/>
          </a:prstGeom>
        </p:spPr>
      </p:pic>
    </p:spTree>
    <p:extLst>
      <p:ext uri="{BB962C8B-B14F-4D97-AF65-F5344CB8AC3E}">
        <p14:creationId xmlns:p14="http://schemas.microsoft.com/office/powerpoint/2010/main" val="71507048"/>
      </p:ext>
    </p:extLst>
  </p:cSld>
  <p:clrMap bg1="lt1" tx1="dk1" bg2="lt2" tx2="dk2" accent1="accent1" accent2="accent2" accent3="accent3" accent4="accent4" accent5="accent5" accent6="accent6" hlink="hlink" folHlink="folHlink"/>
  <p:sldLayoutIdLst>
    <p:sldLayoutId id="2147483995" r:id="rId1"/>
    <p:sldLayoutId id="2147484002" r:id="rId2"/>
    <p:sldLayoutId id="2147484033" r:id="rId3"/>
    <p:sldLayoutId id="2147484034" r:id="rId4"/>
    <p:sldLayoutId id="2147484030" r:id="rId5"/>
    <p:sldLayoutId id="2147484003" r:id="rId6"/>
    <p:sldLayoutId id="2147484028" r:id="rId7"/>
    <p:sldLayoutId id="2147484005" r:id="rId8"/>
    <p:sldLayoutId id="2147483978" r:id="rId9"/>
    <p:sldLayoutId id="2147483979" r:id="rId10"/>
    <p:sldLayoutId id="2147483980" r:id="rId11"/>
    <p:sldLayoutId id="2147483981" r:id="rId12"/>
    <p:sldLayoutId id="2147484010" r:id="rId13"/>
    <p:sldLayoutId id="2147484011" r:id="rId14"/>
    <p:sldLayoutId id="2147484042" r:id="rId15"/>
    <p:sldLayoutId id="2147484043" r:id="rId16"/>
    <p:sldLayoutId id="2147483975" r:id="rId17"/>
    <p:sldLayoutId id="2147484035" r:id="rId18"/>
    <p:sldLayoutId id="2147484036" r:id="rId19"/>
    <p:sldLayoutId id="2147484037" r:id="rId20"/>
    <p:sldLayoutId id="2147484038" r:id="rId21"/>
    <p:sldLayoutId id="2147484039" r:id="rId22"/>
    <p:sldLayoutId id="2147484044" r:id="rId23"/>
    <p:sldLayoutId id="2147484045" r:id="rId24"/>
    <p:sldLayoutId id="2147484029" r:id="rId25"/>
    <p:sldLayoutId id="2147483904" r:id="rId26"/>
    <p:sldLayoutId id="2147483992" r:id="rId27"/>
    <p:sldLayoutId id="2147483988" r:id="rId28"/>
    <p:sldLayoutId id="2147483989" r:id="rId29"/>
    <p:sldLayoutId id="2147483990" r:id="rId30"/>
    <p:sldLayoutId id="2147484040" r:id="rId31"/>
    <p:sldLayoutId id="2147484041" r:id="rId32"/>
    <p:sldLayoutId id="2147483893" r:id="rId33"/>
  </p:sldLayoutIdLst>
  <p:hf hdr="0"/>
  <p:txStyles>
    <p:title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p:titleStyle>
    <p:bodyStyle>
      <a:lvl1pPr marL="18097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1pPr>
      <a:lvl2pPr marL="361950"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2pPr>
      <a:lvl3pPr marL="54292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3pPr>
      <a:lvl4pPr marL="714375" indent="-171450"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4pPr>
      <a:lvl5pPr marL="895350" indent="-180975" algn="l" defTabSz="914400" rtl="0" eaLnBrk="1" latinLnBrk="0" hangingPunct="1">
        <a:lnSpc>
          <a:spcPct val="120000"/>
        </a:lnSpc>
        <a:spcBef>
          <a:spcPts val="0"/>
        </a:spcBef>
        <a:spcAft>
          <a:spcPts val="0"/>
        </a:spcAft>
        <a:buClrTx/>
        <a:buSzPct val="100000"/>
        <a:buFont typeface="Symbol" pitchFamily="2" charset="2"/>
        <a:buChar char="-"/>
        <a:defRPr sz="17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8" pos="279" userDrawn="1">
          <p15:clr>
            <a:srgbClr val="81C4D7"/>
          </p15:clr>
        </p15:guide>
        <p15:guide id="41" orient="horz" pos="4260">
          <p15:clr>
            <a:srgbClr val="81C4D7"/>
          </p15:clr>
        </p15:guide>
        <p15:guide id="42" pos="3840">
          <p15:clr>
            <a:srgbClr val="81C4D7"/>
          </p15:clr>
        </p15:guide>
        <p15:guide id="43" orient="horz" pos="278" userDrawn="1">
          <p15:clr>
            <a:srgbClr val="81C4D7"/>
          </p15:clr>
        </p15:guide>
        <p15:guide id="45" orient="horz" pos="4042" userDrawn="1">
          <p15:clr>
            <a:srgbClr val="81C4D7"/>
          </p15:clr>
        </p15:guide>
        <p15:guide id="46" pos="7401" userDrawn="1">
          <p15:clr>
            <a:srgbClr val="81C4D7"/>
          </p15:clr>
        </p15:guide>
        <p15:guide id="50" pos="6811" userDrawn="1">
          <p15:clr>
            <a:srgbClr val="81C4D7"/>
          </p15:clr>
        </p15:guide>
        <p15:guide id="51" pos="6199" userDrawn="1">
          <p15:clr>
            <a:srgbClr val="81C4D7"/>
          </p15:clr>
        </p15:guide>
        <p15:guide id="52" pos="5609" userDrawn="1">
          <p15:clr>
            <a:srgbClr val="81C4D7"/>
          </p15:clr>
        </p15:guide>
        <p15:guide id="53" pos="5019" userDrawn="1">
          <p15:clr>
            <a:srgbClr val="81C4D7"/>
          </p15:clr>
        </p15:guide>
        <p15:guide id="54" pos="4430" userDrawn="1">
          <p15:clr>
            <a:srgbClr val="81C4D7"/>
          </p15:clr>
        </p15:guide>
        <p15:guide id="55" pos="3250" userDrawn="1">
          <p15:clr>
            <a:srgbClr val="81C4D7"/>
          </p15:clr>
        </p15:guide>
        <p15:guide id="56" pos="2661" userDrawn="1">
          <p15:clr>
            <a:srgbClr val="81C4D7"/>
          </p15:clr>
        </p15:guide>
        <p15:guide id="57" pos="2071" userDrawn="1">
          <p15:clr>
            <a:srgbClr val="81C4D7"/>
          </p15:clr>
        </p15:guide>
        <p15:guide id="58" pos="1459" userDrawn="1">
          <p15:clr>
            <a:srgbClr val="81C4D7"/>
          </p15:clr>
        </p15:guide>
        <p15:guide id="59" pos="869" userDrawn="1">
          <p15:clr>
            <a:srgbClr val="5ACBF0"/>
          </p15:clr>
        </p15:guide>
        <p15:guide id="60" pos="143" userDrawn="1">
          <p15:clr>
            <a:srgbClr val="F26B43"/>
          </p15:clr>
        </p15:guide>
        <p15:guide id="61" orient="horz" pos="1003" userDrawn="1">
          <p15:clr>
            <a:srgbClr val="F26B43"/>
          </p15:clr>
        </p15:guide>
        <p15:guide id="62" orient="horz" pos="958" userDrawn="1">
          <p15:clr>
            <a:srgbClr val="81C4D7"/>
          </p15:clr>
        </p15:guide>
        <p15:guide id="63" orient="horz" pos="436"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8" Type="http://schemas.openxmlformats.org/officeDocument/2006/relationships/hyperlink" Target="https://www.statisticshowto.com/probability-and-statistics/chi-square/" TargetMode="External"/><Relationship Id="rId3" Type="http://schemas.openxmlformats.org/officeDocument/2006/relationships/hyperlink" Target="https://huggingface.co/transformers/v3.0.2/model_doc/bert.html" TargetMode="External"/><Relationship Id="rId7" Type="http://schemas.openxmlformats.org/officeDocument/2006/relationships/hyperlink" Target="https://link.springer.com/article/10.1007/s10462-018-9614-6" TargetMode="External"/><Relationship Id="rId2" Type="http://schemas.openxmlformats.org/officeDocument/2006/relationships/hyperlink" Target="https://en.wikipedia.org/wiki/Amazon_Alexa" TargetMode="External"/><Relationship Id="rId1" Type="http://schemas.openxmlformats.org/officeDocument/2006/relationships/slideLayout" Target="../slideLayouts/slideLayout16.xml"/><Relationship Id="rId6" Type="http://schemas.openxmlformats.org/officeDocument/2006/relationships/hyperlink" Target="https://www.theverge.com/2020/7/23/21325644/jibo-social-robot-ntt-disruptionfunding" TargetMode="External"/><Relationship Id="rId11" Type="http://schemas.openxmlformats.org/officeDocument/2006/relationships/hyperlink" Target="https://living.ai/emo/" TargetMode="External"/><Relationship Id="rId5" Type="http://schemas.openxmlformats.org/officeDocument/2006/relationships/hyperlink" Target="https://www.theverge.com/2019/6/19/18682780/jibo-death-server-update-social-robot-mourning" TargetMode="External"/><Relationship Id="rId10" Type="http://schemas.openxmlformats.org/officeDocument/2006/relationships/hyperlink" Target="https://huggingface.co/docs/transformers/v4.27.2/en/model_doc/distilbert" TargetMode="External"/><Relationship Id="rId4" Type="http://schemas.openxmlformats.org/officeDocument/2006/relationships/hyperlink" Target="https://huggingface.co/docs/transformers/v4.27.2/en/model_doc/bert" TargetMode="External"/><Relationship Id="rId9" Type="http://schemas.openxmlformats.org/officeDocument/2006/relationships/hyperlink" Target="https://www.digitaldreamlabs.com/"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www.kaggle.com/code/soham1024/the-maths-behind-linear-svc-classifier" TargetMode="External"/><Relationship Id="rId3" Type="http://schemas.openxmlformats.org/officeDocument/2006/relationships/hyperlink" Target="https://www.analyticsvidhya.com/blog/2020/07/10-techniques-to-deal-with-class-imbalance-in-machine-learning/" TargetMode="External"/><Relationship Id="rId7" Type="http://schemas.openxmlformats.org/officeDocument/2006/relationships/hyperlink" Target="https://www.youtube.com/watch?v=yQGqMVuAk04" TargetMode="External"/><Relationship Id="rId2" Type="http://schemas.openxmlformats.org/officeDocument/2006/relationships/hyperlink" Target="https://statisticsbyjim.com/hypothesis-testing/chi-square-table/" TargetMode="External"/><Relationship Id="rId1" Type="http://schemas.openxmlformats.org/officeDocument/2006/relationships/slideLayout" Target="../slideLayouts/slideLayout16.xml"/><Relationship Id="rId6" Type="http://schemas.openxmlformats.org/officeDocument/2006/relationships/hyperlink" Target="https://arxiv.org/abs/2106.09685v2" TargetMode="External"/><Relationship Id="rId5" Type="http://schemas.openxmlformats.org/officeDocument/2006/relationships/hyperlink" Target="https://medium.com/@stella96joshua/how-to-combine-multiple-csv-files-using-python-for-your-analysis-a88017c6ff9e" TargetMode="External"/><Relationship Id="rId4" Type="http://schemas.openxmlformats.org/officeDocument/2006/relationships/hyperlink" Target="https://doi.org/10.1609/icwsm.v8i1.14550"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jurnal.ubd.ac.id/index.php/te/article/view/1046/526" TargetMode="External"/><Relationship Id="rId3" Type="http://schemas.openxmlformats.org/officeDocument/2006/relationships/hyperlink" Target="https://nandisoham2017.medium.com/twitter-sentiment-analysis-using-machine-learning-approaches-14fba1b8e357" TargetMode="External"/><Relationship Id="rId7" Type="http://schemas.openxmlformats.org/officeDocument/2006/relationships/hyperlink" Target="https://github.com/rasbt/python-machine-learning-book" TargetMode="External"/><Relationship Id="rId2" Type="http://schemas.openxmlformats.org/officeDocument/2006/relationships/hyperlink" Target="https://huggingface.co/models" TargetMode="External"/><Relationship Id="rId1" Type="http://schemas.openxmlformats.org/officeDocument/2006/relationships/slideLayout" Target="../slideLayouts/slideLayout16.xml"/><Relationship Id="rId6" Type="http://schemas.openxmlformats.org/officeDocument/2006/relationships/hyperlink" Target="https://iaeme.com/Home/article_id/IJARET_11_12_026" TargetMode="External"/><Relationship Id="rId5" Type="http://schemas.openxmlformats.org/officeDocument/2006/relationships/hyperlink" Target="https://github.com/openai/openai-cookbook" TargetMode="External"/><Relationship Id="rId10" Type="http://schemas.openxmlformats.org/officeDocument/2006/relationships/hyperlink" Target="https://www.semanticscholar.org/paper/DistilBERT%2C-a-distilled-version-of-BERT%3A-smaller%2C-Sanh-Debut/a54b56af24bb4873ed0163b77df63b92bd018ddc" TargetMode="External"/><Relationship Id="rId4" Type="http://schemas.openxmlformats.org/officeDocument/2006/relationships/hyperlink" Target="https://platform.openai.com/" TargetMode="External"/><Relationship Id="rId9" Type="http://schemas.openxmlformats.org/officeDocument/2006/relationships/hyperlink" Target="https://doi.org/10.1207/s15327957pspr0504_2"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aisel.aisnet.org/amcis2022/sig_hci/sig_hci/10/" TargetMode="External"/><Relationship Id="rId7" Type="http://schemas.openxmlformats.org/officeDocument/2006/relationships/hyperlink" Target="https://proceedings.neurips.cc/paper_files/paper/2017/hash/3f5ee243547dee91fbd053c1c4a845aa-Abstract.html" TargetMode="External"/><Relationship Id="rId2" Type="http://schemas.openxmlformats.org/officeDocument/2006/relationships/hyperlink" Target="https://www.youtube.com/watch?v=JDQM6E4Vnbs" TargetMode="External"/><Relationship Id="rId1" Type="http://schemas.openxmlformats.org/officeDocument/2006/relationships/slideLayout" Target="../slideLayouts/slideLayout16.xml"/><Relationship Id="rId6" Type="http://schemas.openxmlformats.org/officeDocument/2006/relationships/hyperlink" Target="https://www.youtube.com/watch?v=3liCbRZPrZA" TargetMode="External"/><Relationship Id="rId5" Type="http://schemas.openxmlformats.org/officeDocument/2006/relationships/hyperlink" Target="https://geerthofstede.com/culture-geert-hofstede-gert-jan-hofstede/6d-model-of-national-culture/" TargetMode="External"/><Relationship Id="rId4" Type="http://schemas.openxmlformats.org/officeDocument/2006/relationships/hyperlink" Target="https://arxiv.org/abs/1905.05583v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pattFill prst="pct5">
          <a:fgClr>
            <a:schemeClr val="accent6">
              <a:lumMod val="50000"/>
            </a:schemeClr>
          </a:fgClr>
          <a:bgClr>
            <a:schemeClr val="accent6">
              <a:lumMod val="75000"/>
            </a:schemeClr>
          </a:bgClr>
        </a:pattFill>
        <a:effectLst/>
      </p:bgPr>
    </p:bg>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74027801-0051-0343-8243-2F2837999B98}"/>
              </a:ext>
            </a:extLst>
          </p:cNvPr>
          <p:cNvSpPr>
            <a:spLocks noGrp="1"/>
          </p:cNvSpPr>
          <p:nvPr>
            <p:ph type="body" sz="quarter" idx="19"/>
          </p:nvPr>
        </p:nvSpPr>
        <p:spPr>
          <a:solidFill>
            <a:srgbClr val="92D050"/>
          </a:solidFill>
        </p:spPr>
        <p:txBody>
          <a:bodyPr/>
          <a:lstStyle/>
          <a:p>
            <a:r>
              <a:rPr lang="de-DE" dirty="0"/>
              <a:t>Colloquium</a:t>
            </a:r>
          </a:p>
        </p:txBody>
      </p:sp>
      <p:sp>
        <p:nvSpPr>
          <p:cNvPr id="10" name="Textplatzhalter 9">
            <a:extLst>
              <a:ext uri="{FF2B5EF4-FFF2-40B4-BE49-F238E27FC236}">
                <a16:creationId xmlns:a16="http://schemas.microsoft.com/office/drawing/2014/main" id="{F3E98CF2-37B8-0F41-BD50-7B66BC25D88F}"/>
              </a:ext>
            </a:extLst>
          </p:cNvPr>
          <p:cNvSpPr>
            <a:spLocks noGrp="1"/>
          </p:cNvSpPr>
          <p:nvPr>
            <p:ph type="body" sz="quarter" idx="12"/>
          </p:nvPr>
        </p:nvSpPr>
        <p:spPr/>
        <p:txBody>
          <a:bodyPr/>
          <a:lstStyle/>
          <a:p>
            <a:r>
              <a:rPr lang="de-DE" dirty="0"/>
              <a:t>Indonesia, 28-09-2023</a:t>
            </a:r>
          </a:p>
        </p:txBody>
      </p:sp>
      <p:sp>
        <p:nvSpPr>
          <p:cNvPr id="9" name="Titel 8">
            <a:extLst>
              <a:ext uri="{FF2B5EF4-FFF2-40B4-BE49-F238E27FC236}">
                <a16:creationId xmlns:a16="http://schemas.microsoft.com/office/drawing/2014/main" id="{9E2C5054-B498-CE40-ACCB-30B58D45F504}"/>
              </a:ext>
            </a:extLst>
          </p:cNvPr>
          <p:cNvSpPr>
            <a:spLocks noGrp="1"/>
          </p:cNvSpPr>
          <p:nvPr>
            <p:ph type="ctrTitle"/>
          </p:nvPr>
        </p:nvSpPr>
        <p:spPr>
          <a:xfrm>
            <a:off x="0" y="2932772"/>
            <a:ext cx="7785717" cy="719034"/>
          </a:xfrm>
          <a:solidFill>
            <a:srgbClr val="FFFE4E"/>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A Comparative Sentiment Analysis of</a:t>
            </a:r>
            <a:endPar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2" name="Textplatzhalter 11">
            <a:extLst>
              <a:ext uri="{FF2B5EF4-FFF2-40B4-BE49-F238E27FC236}">
                <a16:creationId xmlns:a16="http://schemas.microsoft.com/office/drawing/2014/main" id="{D10163AB-F91E-F84D-BB2C-170C9B5DE6B5}"/>
              </a:ext>
            </a:extLst>
          </p:cNvPr>
          <p:cNvSpPr>
            <a:spLocks noGrp="1"/>
          </p:cNvSpPr>
          <p:nvPr>
            <p:ph type="body" sz="quarter" idx="20"/>
          </p:nvPr>
        </p:nvSpPr>
        <p:spPr>
          <a:xfrm>
            <a:off x="0" y="2563541"/>
            <a:ext cx="2093083" cy="265260"/>
          </a:xfrm>
          <a:solidFill>
            <a:schemeClr val="accent1">
              <a:lumMod val="60000"/>
              <a:lumOff val="40000"/>
            </a:schemeClr>
          </a:solidFill>
        </p:spPr>
        <p:txBody>
          <a:bodyPr/>
          <a:lstStyle/>
          <a:p>
            <a:r>
              <a:rPr lang="de-DE" dirty="0"/>
              <a:t>Purwadi, Henny</a:t>
            </a:r>
          </a:p>
        </p:txBody>
      </p:sp>
      <p:pic>
        <p:nvPicPr>
          <p:cNvPr id="2" name="image1.png">
            <a:extLst>
              <a:ext uri="{FF2B5EF4-FFF2-40B4-BE49-F238E27FC236}">
                <a16:creationId xmlns:a16="http://schemas.microsoft.com/office/drawing/2014/main" id="{5031EB06-164E-7233-6D41-6E9CBC19E3B7}"/>
              </a:ext>
            </a:extLst>
          </p:cNvPr>
          <p:cNvPicPr>
            <a:picLocks noChangeAspect="1"/>
          </p:cNvPicPr>
          <p:nvPr/>
        </p:nvPicPr>
        <p:blipFill>
          <a:blip r:embed="rId2" cstate="print"/>
          <a:stretch>
            <a:fillRect/>
          </a:stretch>
        </p:blipFill>
        <p:spPr>
          <a:xfrm>
            <a:off x="8896709" y="104790"/>
            <a:ext cx="3069590" cy="1019175"/>
          </a:xfrm>
          <a:prstGeom prst="rect">
            <a:avLst/>
          </a:prstGeom>
        </p:spPr>
      </p:pic>
      <p:sp>
        <p:nvSpPr>
          <p:cNvPr id="4" name="Text Placeholder 3">
            <a:extLst>
              <a:ext uri="{FF2B5EF4-FFF2-40B4-BE49-F238E27FC236}">
                <a16:creationId xmlns:a16="http://schemas.microsoft.com/office/drawing/2014/main" id="{3FEF11E6-B279-CDE8-D6D3-9685926D44C5}"/>
              </a:ext>
            </a:extLst>
          </p:cNvPr>
          <p:cNvSpPr>
            <a:spLocks noGrp="1"/>
          </p:cNvSpPr>
          <p:nvPr>
            <p:ph type="body" sz="quarter" idx="21"/>
          </p:nvPr>
        </p:nvSpPr>
        <p:spPr>
          <a:xfrm>
            <a:off x="-1" y="3755777"/>
            <a:ext cx="7785717" cy="1365365"/>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DIGITAL and Robot Pet COMPANIONS</a:t>
            </a:r>
          </a:p>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in Various Locations</a:t>
            </a:r>
            <a:r>
              <a:rPr lang="en-US" sz="2800" b="1" spc="-435"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dirty="0"/>
          </a:p>
        </p:txBody>
      </p:sp>
    </p:spTree>
    <p:extLst>
      <p:ext uri="{BB962C8B-B14F-4D97-AF65-F5344CB8AC3E}">
        <p14:creationId xmlns:p14="http://schemas.microsoft.com/office/powerpoint/2010/main" val="209062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30.09.2023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10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FFFE4E"/>
          </a:solidFill>
        </p:spPr>
        <p:txBody>
          <a:bodyPr wrap="square">
            <a:normAutofit fontScale="90000"/>
          </a:bodyPr>
          <a:lstStyle/>
          <a:p>
            <a:pPr marL="215900" marR="215900">
              <a:spcBef>
                <a:spcPts val="765"/>
              </a:spcBef>
            </a:pPr>
            <a:r>
              <a:rPr lang="en-US" sz="2700" b="1" dirty="0">
                <a:effectLst/>
              </a:rPr>
              <a:t>SENTIMENT ANALYSIS</a:t>
            </a:r>
            <a:br>
              <a:rPr lang="en-US" sz="1900" b="1" dirty="0">
                <a:effectLst/>
              </a:rPr>
            </a:br>
            <a:br>
              <a:rPr lang="en-ID" sz="1900" b="1" dirty="0">
                <a:effectLst/>
              </a:rPr>
            </a:b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pic>
        <p:nvPicPr>
          <p:cNvPr id="11" name="Content Placeholder 10" descr="A picture containing text, screenshot, font, rectangle&#10;&#10;Description automatically generated">
            <a:extLst>
              <a:ext uri="{FF2B5EF4-FFF2-40B4-BE49-F238E27FC236}">
                <a16:creationId xmlns:a16="http://schemas.microsoft.com/office/drawing/2014/main" id="{4F00C7AF-30C3-877C-817A-ADB4DF068D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039" y="3253161"/>
            <a:ext cx="8663319" cy="2998841"/>
          </a:xfrm>
        </p:spPr>
      </p:pic>
      <p:sp>
        <p:nvSpPr>
          <p:cNvPr id="9" name="TextBox 8">
            <a:extLst>
              <a:ext uri="{FF2B5EF4-FFF2-40B4-BE49-F238E27FC236}">
                <a16:creationId xmlns:a16="http://schemas.microsoft.com/office/drawing/2014/main" id="{8DED02B8-1C8F-25A8-BA27-B93C69C3DA92}"/>
              </a:ext>
            </a:extLst>
          </p:cNvPr>
          <p:cNvSpPr txBox="1"/>
          <p:nvPr/>
        </p:nvSpPr>
        <p:spPr>
          <a:xfrm>
            <a:off x="586596" y="905777"/>
            <a:ext cx="11033186" cy="2492990"/>
          </a:xfrm>
          <a:prstGeom prst="rect">
            <a:avLst/>
          </a:prstGeom>
          <a:noFill/>
          <a:ln>
            <a:noFill/>
          </a:ln>
        </p:spPr>
        <p:txBody>
          <a:bodyPr wrap="square">
            <a:spAutoFit/>
          </a:bodyPr>
          <a:lstStyle/>
          <a:p>
            <a:pPr marL="215900" marR="215900" algn="just">
              <a:lnSpc>
                <a:spcPct val="150000"/>
              </a:lnSpc>
              <a:spcBef>
                <a:spcPts val="765"/>
              </a:spcBef>
              <a:spcAft>
                <a:spcPts val="0"/>
              </a:spcAft>
            </a:pPr>
            <a:r>
              <a:rPr lang="en-ID" sz="1600" dirty="0">
                <a:latin typeface="Arial" panose="020B0604020202020204" pitchFamily="34" charset="0"/>
                <a:cs typeface="Arial" panose="020B0604020202020204" pitchFamily="34" charset="0"/>
              </a:rPr>
              <a:t>Sentiment analysis is the process of understanding the emotion behind texts, and classifying them into emotion categories. </a:t>
            </a:r>
            <a:r>
              <a:rPr lang="en-ID" sz="1600" b="1" dirty="0">
                <a:latin typeface="Arial" panose="020B0604020202020204" pitchFamily="34" charset="0"/>
                <a:cs typeface="Arial" panose="020B0604020202020204" pitchFamily="34" charset="0"/>
              </a:rPr>
              <a:t>The classification of the sentiment analyses was done using 3 different approaches.</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1. Machine learning-based statistical models (example: Naive Bayes, logistic regression, SVM, linear SVC).</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2. Lexicon-based (Rule based) method (example: VADER)</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3. Machine learning using Neural Network/ Deep-learning method. (BERT, GPT-3, Vicuna).</a:t>
            </a:r>
            <a:endParaRPr lang="en-US" sz="1600" b="1" dirty="0">
              <a:effectLst/>
              <a:latin typeface="Arial" panose="020B0604020202020204" pitchFamily="34" charset="0"/>
              <a:ea typeface="Palatino Linotype" panose="02040502050505030304" pitchFamily="18" charset="0"/>
              <a:cs typeface="Arial" panose="020B0604020202020204" pitchFamily="34" charset="0"/>
            </a:endParaRPr>
          </a:p>
          <a:p>
            <a:r>
              <a:rPr lang="en-US" sz="1600" dirty="0">
                <a:effectLst/>
                <a:latin typeface="Arial" panose="020B0604020202020204" pitchFamily="34" charset="0"/>
                <a:ea typeface="Palatino Linotype" panose="02040502050505030304" pitchFamily="18" charset="0"/>
              </a:rPr>
              <a:t> </a:t>
            </a: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1035140" y="6090587"/>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1068687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8358" cy="594000"/>
          </a:xfrm>
          <a:solidFill>
            <a:srgbClr val="92D050"/>
          </a:solidFill>
        </p:spPr>
        <p:txBody>
          <a:bodyPr/>
          <a:lstStyle/>
          <a:p>
            <a:r>
              <a:rPr lang="de-DE" dirty="0"/>
              <a:t>3. Methodology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03</a:t>
            </a:r>
          </a:p>
        </p:txBody>
      </p:sp>
    </p:spTree>
    <p:extLst>
      <p:ext uri="{BB962C8B-B14F-4D97-AF65-F5344CB8AC3E}">
        <p14:creationId xmlns:p14="http://schemas.microsoft.com/office/powerpoint/2010/main" val="3462563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12</a:t>
            </a:fld>
            <a:endParaRPr lang="de-DE"/>
          </a:p>
        </p:txBody>
      </p:sp>
      <p:pic>
        <p:nvPicPr>
          <p:cNvPr id="11" name="Content Placeholder 10" descr="Diagram&#10;&#10;Description automatically generated">
            <a:extLst>
              <a:ext uri="{FF2B5EF4-FFF2-40B4-BE49-F238E27FC236}">
                <a16:creationId xmlns:a16="http://schemas.microsoft.com/office/drawing/2014/main" id="{C244595A-AE75-AAD1-434F-CDE2F8916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791" y="1337094"/>
            <a:ext cx="5047018" cy="5215532"/>
          </a:xfrm>
          <a:noFill/>
        </p:spPr>
      </p:pic>
      <p:sp>
        <p:nvSpPr>
          <p:cNvPr id="5" name="Inhaltsplatzhalter 4">
            <a:extLst>
              <a:ext uri="{FF2B5EF4-FFF2-40B4-BE49-F238E27FC236}">
                <a16:creationId xmlns:a16="http://schemas.microsoft.com/office/drawing/2014/main" id="{D4CDF0D7-10A1-A849-960D-014A776E30FF}"/>
              </a:ext>
            </a:extLst>
          </p:cNvPr>
          <p:cNvSpPr>
            <a:spLocks noGrp="1"/>
          </p:cNvSpPr>
          <p:nvPr>
            <p:ph idx="23"/>
          </p:nvPr>
        </p:nvSpPr>
        <p:spPr>
          <a:xfrm>
            <a:off x="5415516" y="1520825"/>
            <a:ext cx="6080484" cy="2895231"/>
          </a:xfrm>
        </p:spPr>
        <p:txBody>
          <a:bodyPr anchor="t">
            <a:normAutofit/>
          </a:bodyPr>
          <a:lstStyle/>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The methodology for this study will be a combination of approaches, including:</a:t>
            </a:r>
          </a:p>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1. An </a:t>
            </a:r>
            <a:r>
              <a:rPr lang="en-ID" sz="1800" b="1" dirty="0">
                <a:effectLst/>
                <a:latin typeface="Arial" panose="020B0604020202020204" pitchFamily="34" charset="0"/>
                <a:cs typeface="Arial" panose="020B0604020202020204" pitchFamily="34" charset="0"/>
              </a:rPr>
              <a:t>experimental</a:t>
            </a:r>
            <a:r>
              <a:rPr lang="en-ID" sz="1800" dirty="0">
                <a:effectLst/>
                <a:latin typeface="Arial" panose="020B0604020202020204" pitchFamily="34" charset="0"/>
                <a:cs typeface="Arial" panose="020B0604020202020204" pitchFamily="34" charset="0"/>
              </a:rPr>
              <a:t> approach for comparing several models' performance and model selection based on the best performance.</a:t>
            </a:r>
          </a:p>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2.A </a:t>
            </a:r>
            <a:r>
              <a:rPr lang="en-ID" sz="1800" b="1" dirty="0">
                <a:effectLst/>
                <a:latin typeface="Arial" panose="020B0604020202020204" pitchFamily="34" charset="0"/>
                <a:cs typeface="Arial" panose="020B0604020202020204" pitchFamily="34" charset="0"/>
              </a:rPr>
              <a:t>quantitative</a:t>
            </a:r>
            <a:r>
              <a:rPr lang="en-ID" sz="1800" dirty="0">
                <a:effectLst/>
                <a:latin typeface="Arial" panose="020B0604020202020204" pitchFamily="34" charset="0"/>
                <a:cs typeface="Arial" panose="020B0604020202020204" pitchFamily="34" charset="0"/>
              </a:rPr>
              <a:t> approach for data collection, sentiment analysis, and hypothesis testing.</a:t>
            </a:r>
          </a:p>
          <a:p>
            <a:pPr marL="34925" marR="215900" indent="0">
              <a:spcBef>
                <a:spcPts val="765"/>
              </a:spcBef>
              <a:spcAft>
                <a:spcPts val="0"/>
              </a:spcAft>
              <a:buNone/>
            </a:pPr>
            <a:endParaRPr lang="en-ID" sz="1800" dirty="0">
              <a:latin typeface="Arial" panose="020B0604020202020204" pitchFamily="34" charset="0"/>
              <a:cs typeface="Arial" panose="020B0604020202020204" pitchFamily="34" charset="0"/>
            </a:endParaRPr>
          </a:p>
          <a:p>
            <a:pPr marL="34925" marR="215900" indent="0">
              <a:spcBef>
                <a:spcPts val="765"/>
              </a:spcBef>
              <a:spcAft>
                <a:spcPts val="0"/>
              </a:spcAft>
              <a:buNone/>
            </a:pPr>
            <a:endParaRPr lang="en-ID" sz="1800" dirty="0">
              <a:effectLst/>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a:solidFill>
            <a:srgbClr val="92D050"/>
          </a:solidFill>
        </p:spPr>
        <p:txBody>
          <a:bodyPr wrap="none">
            <a:normAutofit/>
          </a:bodyPr>
          <a:lstStyle/>
          <a:p>
            <a:r>
              <a:rPr lang="de-DE" sz="2800" dirty="0"/>
              <a:t>3. Methodology</a:t>
            </a:r>
          </a:p>
        </p:txBody>
      </p:sp>
      <p:sp>
        <p:nvSpPr>
          <p:cNvPr id="17" name="TextBox 16">
            <a:extLst>
              <a:ext uri="{FF2B5EF4-FFF2-40B4-BE49-F238E27FC236}">
                <a16:creationId xmlns:a16="http://schemas.microsoft.com/office/drawing/2014/main" id="{4B93EDC8-C3BD-0D70-F900-BF58B2C63623}"/>
              </a:ext>
            </a:extLst>
          </p:cNvPr>
          <p:cNvSpPr txBox="1"/>
          <p:nvPr/>
        </p:nvSpPr>
        <p:spPr>
          <a:xfrm>
            <a:off x="270457" y="969033"/>
            <a:ext cx="2964449"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 </a:t>
            </a:r>
            <a:r>
              <a:rPr lang="en-US" sz="1000" b="1" dirty="0">
                <a:effectLst/>
                <a:latin typeface="Arial" panose="020B0604020202020204" pitchFamily="34" charset="0"/>
                <a:ea typeface="Palatino Linotype" panose="02040502050505030304" pitchFamily="18" charset="0"/>
                <a:cs typeface="Arial" panose="020B0604020202020204" pitchFamily="34" charset="0"/>
              </a:rPr>
              <a:t>Research methodology workflow</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 </a:t>
            </a:r>
            <a:endParaRPr lang="en-ID" sz="1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E3AA45B-4064-97D3-F2D9-46AB4700CC05}"/>
              </a:ext>
            </a:extLst>
          </p:cNvPr>
          <p:cNvSpPr txBox="1"/>
          <p:nvPr/>
        </p:nvSpPr>
        <p:spPr>
          <a:xfrm>
            <a:off x="2941608" y="6515217"/>
            <a:ext cx="21796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940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120193" cy="594000"/>
          </a:xfrm>
          <a:solidFill>
            <a:srgbClr val="92D050"/>
          </a:solidFill>
        </p:spPr>
        <p:txBody>
          <a:bodyPr/>
          <a:lstStyle/>
          <a:p>
            <a:r>
              <a:rPr lang="de-DE" dirty="0"/>
              <a:t>4. RESULTS FINDINGS </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04</a:t>
            </a:r>
          </a:p>
        </p:txBody>
      </p:sp>
      <p:sp>
        <p:nvSpPr>
          <p:cNvPr id="5" name="Titel 1">
            <a:extLst>
              <a:ext uri="{FF2B5EF4-FFF2-40B4-BE49-F238E27FC236}">
                <a16:creationId xmlns:a16="http://schemas.microsoft.com/office/drawing/2014/main" id="{A96D8E70-B39C-DE82-8802-DAFA008036FB}"/>
              </a:ext>
            </a:extLst>
          </p:cNvPr>
          <p:cNvSpPr txBox="1">
            <a:spLocks/>
          </p:cNvSpPr>
          <p:nvPr/>
        </p:nvSpPr>
        <p:spPr>
          <a:xfrm>
            <a:off x="0" y="3407951"/>
            <a:ext cx="5120193" cy="594000"/>
          </a:xfrm>
          <a:prstGeom prst="rect">
            <a:avLst/>
          </a:prstGeom>
          <a:solidFill>
            <a:srgbClr val="92D050"/>
          </a:solidFill>
        </p:spPr>
        <p:txBody>
          <a:bodyPr wrap="squar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lang="de-DE" sz="3800" kern="1200" cap="all" spc="-20" baseline="0">
                <a:solidFill>
                  <a:schemeClr val="tx1"/>
                </a:solidFill>
                <a:latin typeface="Source Sans Pro Bold" panose="020B0703030503020204" pitchFamily="34" charset="0"/>
                <a:ea typeface="+mj-ea"/>
                <a:cs typeface="+mj-cs"/>
              </a:defRPr>
            </a:lvl1pPr>
          </a:lstStyle>
          <a:p>
            <a:r>
              <a:rPr lang="en-US" dirty="0"/>
              <a:t>AND Analysis</a:t>
            </a:r>
            <a:endParaRPr lang="en-ID" dirty="0"/>
          </a:p>
        </p:txBody>
      </p:sp>
    </p:spTree>
    <p:extLst>
      <p:ext uri="{BB962C8B-B14F-4D97-AF65-F5344CB8AC3E}">
        <p14:creationId xmlns:p14="http://schemas.microsoft.com/office/powerpoint/2010/main" val="432564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14</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226942" y="3327368"/>
            <a:ext cx="2889849"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Labeled Dataset</a:t>
            </a:r>
          </a:p>
        </p:txBody>
      </p:sp>
    </p:spTree>
    <p:extLst>
      <p:ext uri="{BB962C8B-B14F-4D97-AF65-F5344CB8AC3E}">
        <p14:creationId xmlns:p14="http://schemas.microsoft.com/office/powerpoint/2010/main" val="221582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15</a:t>
            </a:fld>
            <a:endParaRPr lang="de-DE"/>
          </a:p>
        </p:txBody>
      </p:sp>
      <p:sp>
        <p:nvSpPr>
          <p:cNvPr id="13" name="TextBox 12">
            <a:extLst>
              <a:ext uri="{FF2B5EF4-FFF2-40B4-BE49-F238E27FC236}">
                <a16:creationId xmlns:a16="http://schemas.microsoft.com/office/drawing/2014/main" id="{2B3876E1-7AD9-1DDB-BEA2-94E098EFF034}"/>
              </a:ext>
            </a:extLst>
          </p:cNvPr>
          <p:cNvSpPr txBox="1"/>
          <p:nvPr/>
        </p:nvSpPr>
        <p:spPr>
          <a:xfrm>
            <a:off x="311790" y="1067929"/>
            <a:ext cx="10366764" cy="254518"/>
          </a:xfrm>
          <a:prstGeom prst="rect">
            <a:avLst/>
          </a:prstGeom>
          <a:solidFill>
            <a:schemeClr val="accent1">
              <a:lumMod val="60000"/>
              <a:lumOff val="40000"/>
            </a:schemeClr>
          </a:solidFill>
        </p:spPr>
        <p:txBody>
          <a:bodyPr vert="horz" wrap="none" lIns="115200" tIns="36000" rIns="115200" bIns="18000" rtlCol="0" anchor="t">
            <a:normAutofit fontScale="92500" lnSpcReduction="20000"/>
          </a:bodyPr>
          <a:lstStyle/>
          <a:p>
            <a:pPr>
              <a:lnSpc>
                <a:spcPct val="90000"/>
              </a:lnSpc>
              <a:spcAft>
                <a:spcPts val="600"/>
              </a:spcAft>
              <a:buSzPct val="120000"/>
            </a:pPr>
            <a:r>
              <a:rPr lang="de-DE" i="0" kern="1200" baseline="0" dirty="0">
                <a:effectLst/>
                <a:latin typeface="Source Sans Pro" panose="020B0503030403020204" pitchFamily="34" charset="0"/>
                <a:ea typeface="Source Sans Pro" panose="020B0503030403020204" pitchFamily="34" charset="0"/>
                <a:cs typeface="+mn-cs"/>
              </a:rPr>
              <a:t>Training Data preparation: Dataset balancing with Oversampling, cleaning, lemmatize, tokenize, vectorize</a:t>
            </a:r>
            <a:endParaRPr lang="de-DE" i="0" kern="1200" baseline="0" dirty="0">
              <a:latin typeface="Source Sans Pro" panose="020B0503030403020204" pitchFamily="34" charset="0"/>
              <a:ea typeface="Source Sans Pro" panose="020B0503030403020204" pitchFamily="34" charset="0"/>
              <a:cs typeface="+mn-cs"/>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5458144" cy="540155"/>
          </a:xfrm>
          <a:solidFill>
            <a:srgbClr val="92D050"/>
          </a:solidFill>
        </p:spPr>
        <p:txBody>
          <a:bodyPr wrap="none" lIns="115200" tIns="36000" rIns="115200" bIns="18000">
            <a:normAutofit fontScale="90000"/>
          </a:bodyPr>
          <a:lstStyle/>
          <a:p>
            <a:r>
              <a:rPr lang="de-DE" sz="2700" kern="1200" cap="all" spc="-20" baseline="0" dirty="0">
                <a:latin typeface="Source Sans Pro Bold" panose="020B0703030503020204" pitchFamily="34" charset="0"/>
                <a:ea typeface="+mj-ea"/>
                <a:cs typeface="+mj-cs"/>
              </a:rPr>
              <a:t>4.1. Labeled Data Preparation</a:t>
            </a:r>
            <a:br>
              <a:rPr lang="de-DE" sz="1400" kern="1200" cap="all" spc="-20" baseline="0" dirty="0">
                <a:latin typeface="Source Sans Pro Bold" panose="020B0703030503020204" pitchFamily="34" charset="0"/>
                <a:ea typeface="+mj-ea"/>
                <a:cs typeface="+mj-cs"/>
              </a:rPr>
            </a:br>
            <a:endParaRPr lang="de-DE" sz="1400" kern="1200" cap="all" spc="-20" baseline="0" dirty="0">
              <a:latin typeface="Source Sans Pro Bold" panose="020B0703030503020204" pitchFamily="34" charset="0"/>
              <a:ea typeface="+mj-ea"/>
              <a:cs typeface="+mj-cs"/>
            </a:endParaRPr>
          </a:p>
        </p:txBody>
      </p:sp>
      <p:pic>
        <p:nvPicPr>
          <p:cNvPr id="24" name="Content Placeholder 23" descr="Graphical user interface, text, application, email&#10;&#10;Description automatically generated">
            <a:extLst>
              <a:ext uri="{FF2B5EF4-FFF2-40B4-BE49-F238E27FC236}">
                <a16:creationId xmlns:a16="http://schemas.microsoft.com/office/drawing/2014/main" id="{69AAA7C9-80C4-BD83-9601-CDD5DFB48F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6775" y="1549406"/>
            <a:ext cx="6201339" cy="4778295"/>
          </a:xfrm>
        </p:spPr>
      </p:pic>
      <p:pic>
        <p:nvPicPr>
          <p:cNvPr id="28" name="Content Placeholder 27" descr="Chart, pie chart&#10;&#10;Description automatically generated">
            <a:extLst>
              <a:ext uri="{FF2B5EF4-FFF2-40B4-BE49-F238E27FC236}">
                <a16:creationId xmlns:a16="http://schemas.microsoft.com/office/drawing/2014/main" id="{92483922-A445-F978-B150-BC8ACF114F14}"/>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447028" y="1592795"/>
            <a:ext cx="3740574" cy="4593564"/>
          </a:xfrm>
        </p:spPr>
      </p:pic>
      <p:sp>
        <p:nvSpPr>
          <p:cNvPr id="30" name="TextBox 29">
            <a:extLst>
              <a:ext uri="{FF2B5EF4-FFF2-40B4-BE49-F238E27FC236}">
                <a16:creationId xmlns:a16="http://schemas.microsoft.com/office/drawing/2014/main" id="{49029EBC-C150-2987-2FFA-D9C02909E540}"/>
              </a:ext>
            </a:extLst>
          </p:cNvPr>
          <p:cNvSpPr txBox="1"/>
          <p:nvPr/>
        </p:nvSpPr>
        <p:spPr>
          <a:xfrm>
            <a:off x="311790" y="1346574"/>
            <a:ext cx="2560805"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2. </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Balancing </a:t>
            </a:r>
            <a:r>
              <a:rPr lang="en-US" altLang="en-US" sz="1000" b="1" dirty="0">
                <a:latin typeface="Arial" panose="020B0604020202020204" pitchFamily="34" charset="0"/>
                <a:ea typeface="Source Sans Pro" panose="020B0503030403020204" pitchFamily="34" charset="0"/>
                <a:cs typeface="Arial" panose="020B0604020202020204" pitchFamily="34" charset="0"/>
              </a:rPr>
              <a:t>I</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mbalance </a:t>
            </a:r>
            <a:r>
              <a:rPr lang="en-US" altLang="en-US" sz="1000" b="1" dirty="0">
                <a:latin typeface="Arial" panose="020B0604020202020204" pitchFamily="34" charset="0"/>
                <a:ea typeface="Source Sans Pro" panose="020B0503030403020204" pitchFamily="34" charset="0"/>
                <a:cs typeface="Arial" panose="020B0604020202020204" pitchFamily="34" charset="0"/>
              </a:rPr>
              <a:t>D</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ataset</a:t>
            </a:r>
            <a:endParaRPr lang="en-ID" sz="10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8E61FDF-223F-B432-2146-F9F08EF8B1A5}"/>
              </a:ext>
            </a:extLst>
          </p:cNvPr>
          <p:cNvSpPr txBox="1"/>
          <p:nvPr/>
        </p:nvSpPr>
        <p:spPr>
          <a:xfrm>
            <a:off x="496669" y="6236624"/>
            <a:ext cx="20651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28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8643667"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graphicFrame>
        <p:nvGraphicFramePr>
          <p:cNvPr id="8" name="Content Placeholder 7">
            <a:extLst>
              <a:ext uri="{FF2B5EF4-FFF2-40B4-BE49-F238E27FC236}">
                <a16:creationId xmlns:a16="http://schemas.microsoft.com/office/drawing/2014/main" id="{2A312D68-9B49-45A6-0B12-DD51343EE5E1}"/>
              </a:ext>
            </a:extLst>
          </p:cNvPr>
          <p:cNvGraphicFramePr>
            <a:graphicFrameLocks noGrp="1"/>
          </p:cNvGraphicFramePr>
          <p:nvPr>
            <p:ph idx="1"/>
            <p:extLst>
              <p:ext uri="{D42A27DB-BD31-4B8C-83A1-F6EECF244321}">
                <p14:modId xmlns:p14="http://schemas.microsoft.com/office/powerpoint/2010/main" val="3250641630"/>
              </p:ext>
            </p:extLst>
          </p:nvPr>
        </p:nvGraphicFramePr>
        <p:xfrm>
          <a:off x="586596" y="1492369"/>
          <a:ext cx="8643666" cy="4335230"/>
        </p:xfrm>
        <a:graphic>
          <a:graphicData uri="http://schemas.openxmlformats.org/drawingml/2006/table">
            <a:tbl>
              <a:tblPr firstRow="1" firstCol="1" bandRow="1">
                <a:solidFill>
                  <a:srgbClr val="404040"/>
                </a:solidFill>
                <a:effectLst>
                  <a:outerShdw blurRad="50800" dist="38100" dir="2700000" algn="tl" rotWithShape="0">
                    <a:prstClr val="black">
                      <a:alpha val="40000"/>
                    </a:prstClr>
                  </a:outerShdw>
                </a:effectLst>
              </a:tblPr>
              <a:tblGrid>
                <a:gridCol w="5236158">
                  <a:extLst>
                    <a:ext uri="{9D8B030D-6E8A-4147-A177-3AD203B41FA5}">
                      <a16:colId xmlns:a16="http://schemas.microsoft.com/office/drawing/2014/main" val="49476923"/>
                    </a:ext>
                  </a:extLst>
                </a:gridCol>
                <a:gridCol w="3407508">
                  <a:extLst>
                    <a:ext uri="{9D8B030D-6E8A-4147-A177-3AD203B41FA5}">
                      <a16:colId xmlns:a16="http://schemas.microsoft.com/office/drawing/2014/main" val="840639246"/>
                    </a:ext>
                  </a:extLst>
                </a:gridCol>
              </a:tblGrid>
              <a:tr h="529013">
                <a:tc>
                  <a:txBody>
                    <a:bodyPr/>
                    <a:lstStyle/>
                    <a:p>
                      <a:pPr marL="215900"/>
                      <a:r>
                        <a:rPr lang="en-ID" b="1" dirty="0">
                          <a:effectLst/>
                        </a:rPr>
                        <a:t>Model</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tc>
                  <a:txBody>
                    <a:bodyPr/>
                    <a:lstStyle/>
                    <a:p>
                      <a:pPr marL="215900"/>
                      <a:r>
                        <a:rPr lang="en-ID" b="1" dirty="0">
                          <a:effectLst/>
                        </a:rPr>
                        <a:t>Accuracy Score</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466770946"/>
                  </a:ext>
                </a:extLst>
              </a:tr>
              <a:tr h="422913">
                <a:tc>
                  <a:txBody>
                    <a:bodyPr/>
                    <a:lstStyle/>
                    <a:p>
                      <a:pPr marL="215900"/>
                      <a:r>
                        <a:rPr lang="en-ID" dirty="0">
                          <a:effectLst/>
                        </a:rPr>
                        <a:t>Vicuna </a:t>
                      </a:r>
                      <a:r>
                        <a:rPr lang="en-ID" dirty="0" err="1">
                          <a:effectLst/>
                        </a:rPr>
                        <a:t>LoRA</a:t>
                      </a:r>
                      <a:endParaRPr lang="en-ID" dirty="0">
                        <a:effectLst/>
                      </a:endParaRP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tc>
                  <a:txBody>
                    <a:bodyPr/>
                    <a:lstStyle/>
                    <a:p>
                      <a:pPr marL="215900"/>
                      <a:r>
                        <a:rPr lang="en-ID" dirty="0">
                          <a:effectLst/>
                        </a:rPr>
                        <a:t>0.040</a:t>
                      </a: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extLst>
                  <a:ext uri="{0D108BD9-81ED-4DB2-BD59-A6C34878D82A}">
                    <a16:rowId xmlns:a16="http://schemas.microsoft.com/office/drawing/2014/main" val="210471209"/>
                  </a:ext>
                </a:extLst>
              </a:tr>
              <a:tr h="422913">
                <a:tc>
                  <a:txBody>
                    <a:bodyPr/>
                    <a:lstStyle/>
                    <a:p>
                      <a:pPr marL="215900"/>
                      <a:r>
                        <a:rPr lang="en-ID" dirty="0">
                          <a:effectLst/>
                        </a:rPr>
                        <a:t>GPT-3 Zero-shot Classifier</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tc>
                  <a:txBody>
                    <a:bodyPr/>
                    <a:lstStyle/>
                    <a:p>
                      <a:pPr marL="215900"/>
                      <a:r>
                        <a:rPr lang="en-ID">
                          <a:effectLst/>
                        </a:rPr>
                        <a:t>0.490</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extLst>
                  <a:ext uri="{0D108BD9-81ED-4DB2-BD59-A6C34878D82A}">
                    <a16:rowId xmlns:a16="http://schemas.microsoft.com/office/drawing/2014/main" val="3252963885"/>
                  </a:ext>
                </a:extLst>
              </a:tr>
              <a:tr h="422913">
                <a:tc>
                  <a:txBody>
                    <a:bodyPr/>
                    <a:lstStyle/>
                    <a:p>
                      <a:pPr marL="215900"/>
                      <a:r>
                        <a:rPr lang="en-ID" dirty="0" err="1">
                          <a:effectLst/>
                        </a:rPr>
                        <a:t>BernoulliNB</a:t>
                      </a:r>
                      <a:endParaRPr lang="en-ID" dirty="0">
                        <a:effectLst/>
                      </a:endParaRP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tc>
                  <a:txBody>
                    <a:bodyPr/>
                    <a:lstStyle/>
                    <a:p>
                      <a:pPr marL="215900"/>
                      <a:r>
                        <a:rPr lang="en-ID">
                          <a:effectLst/>
                        </a:rPr>
                        <a:t>0.769</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extLst>
                  <a:ext uri="{0D108BD9-81ED-4DB2-BD59-A6C34878D82A}">
                    <a16:rowId xmlns:a16="http://schemas.microsoft.com/office/drawing/2014/main" val="608984874"/>
                  </a:ext>
                </a:extLst>
              </a:tr>
              <a:tr h="422913">
                <a:tc>
                  <a:txBody>
                    <a:bodyPr/>
                    <a:lstStyle/>
                    <a:p>
                      <a:pPr marL="215900"/>
                      <a:r>
                        <a:rPr lang="en-ID" dirty="0" err="1">
                          <a:effectLst/>
                        </a:rPr>
                        <a:t>MultinomialNB</a:t>
                      </a:r>
                      <a:endParaRPr lang="en-ID" dirty="0">
                        <a:effectLst/>
                      </a:endParaRP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tc>
                  <a:txBody>
                    <a:bodyPr/>
                    <a:lstStyle/>
                    <a:p>
                      <a:pPr marL="215900"/>
                      <a:r>
                        <a:rPr lang="en-ID">
                          <a:effectLst/>
                        </a:rPr>
                        <a:t>0.762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extLst>
                  <a:ext uri="{0D108BD9-81ED-4DB2-BD59-A6C34878D82A}">
                    <a16:rowId xmlns:a16="http://schemas.microsoft.com/office/drawing/2014/main" val="883243728"/>
                  </a:ext>
                </a:extLst>
              </a:tr>
              <a:tr h="422913">
                <a:tc>
                  <a:txBody>
                    <a:bodyPr/>
                    <a:lstStyle/>
                    <a:p>
                      <a:pPr marL="215900"/>
                      <a:r>
                        <a:rPr lang="en-ID" dirty="0">
                          <a:effectLst/>
                        </a:rPr>
                        <a:t>Logistic Regression</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tc>
                  <a:txBody>
                    <a:bodyPr/>
                    <a:lstStyle/>
                    <a:p>
                      <a:pPr marL="215900"/>
                      <a:r>
                        <a:rPr lang="en-ID" dirty="0">
                          <a:effectLst/>
                        </a:rPr>
                        <a:t>0.855</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extLst>
                  <a:ext uri="{0D108BD9-81ED-4DB2-BD59-A6C34878D82A}">
                    <a16:rowId xmlns:a16="http://schemas.microsoft.com/office/drawing/2014/main" val="4196039654"/>
                  </a:ext>
                </a:extLst>
              </a:tr>
              <a:tr h="422913">
                <a:tc>
                  <a:txBody>
                    <a:bodyPr/>
                    <a:lstStyle/>
                    <a:p>
                      <a:pPr marL="215900"/>
                      <a:r>
                        <a:rPr lang="en-ID" dirty="0">
                          <a:effectLst/>
                        </a:rPr>
                        <a:t>SVM (Support Vector Machine)</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tc>
                  <a:txBody>
                    <a:bodyPr/>
                    <a:lstStyle/>
                    <a:p>
                      <a:pPr marL="215900"/>
                      <a:r>
                        <a:rPr lang="en-ID" dirty="0">
                          <a:effectLst/>
                        </a:rPr>
                        <a:t>0.862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178436526"/>
                  </a:ext>
                </a:extLst>
              </a:tr>
              <a:tr h="422913">
                <a:tc>
                  <a:txBody>
                    <a:bodyPr/>
                    <a:lstStyle/>
                    <a:p>
                      <a:pPr marL="215900"/>
                      <a:r>
                        <a:rPr lang="en-ID" b="1" dirty="0" err="1">
                          <a:effectLst/>
                        </a:rPr>
                        <a:t>DistilBertForSequenceClassification</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tc>
                  <a:txBody>
                    <a:bodyPr/>
                    <a:lstStyle/>
                    <a:p>
                      <a:pPr marL="215900"/>
                      <a:r>
                        <a:rPr lang="en-ID" b="1" dirty="0">
                          <a:effectLst/>
                        </a:rPr>
                        <a:t>0.880</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extLst>
                  <a:ext uri="{0D108BD9-81ED-4DB2-BD59-A6C34878D82A}">
                    <a16:rowId xmlns:a16="http://schemas.microsoft.com/office/drawing/2014/main" val="1627072588"/>
                  </a:ext>
                </a:extLst>
              </a:tr>
              <a:tr h="422913">
                <a:tc>
                  <a:txBody>
                    <a:bodyPr/>
                    <a:lstStyle/>
                    <a:p>
                      <a:pPr marL="215900"/>
                      <a:r>
                        <a:rPr lang="en-ID" b="1" dirty="0">
                          <a:effectLst/>
                        </a:rPr>
                        <a:t>Linear SVC</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tc>
                  <a:txBody>
                    <a:bodyPr/>
                    <a:lstStyle/>
                    <a:p>
                      <a:pPr marL="215900"/>
                      <a:r>
                        <a:rPr lang="en-ID" b="1" dirty="0">
                          <a:effectLst/>
                        </a:rPr>
                        <a:t>0.883</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extLst>
                  <a:ext uri="{0D108BD9-81ED-4DB2-BD59-A6C34878D82A}">
                    <a16:rowId xmlns:a16="http://schemas.microsoft.com/office/drawing/2014/main" val="3757368229"/>
                  </a:ext>
                </a:extLst>
              </a:tr>
              <a:tr h="422913">
                <a:tc>
                  <a:txBody>
                    <a:bodyPr/>
                    <a:lstStyle/>
                    <a:p>
                      <a:pPr marL="215900"/>
                      <a:r>
                        <a:rPr lang="en-ID" b="1" dirty="0" err="1">
                          <a:effectLst/>
                        </a:rPr>
                        <a:t>BertForSequenceClassification</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rgbClr val="FFFE4E"/>
                    </a:solidFill>
                  </a:tcPr>
                </a:tc>
                <a:tc>
                  <a:txBody>
                    <a:bodyPr/>
                    <a:lstStyle/>
                    <a:p>
                      <a:pPr marL="215900"/>
                      <a:r>
                        <a:rPr lang="en-ID" b="1" dirty="0">
                          <a:effectLst/>
                        </a:rPr>
                        <a:t>0.970</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rgbClr val="FFFE4E"/>
                    </a:solidFill>
                  </a:tcPr>
                </a:tc>
                <a:extLst>
                  <a:ext uri="{0D108BD9-81ED-4DB2-BD59-A6C34878D82A}">
                    <a16:rowId xmlns:a16="http://schemas.microsoft.com/office/drawing/2014/main" val="3000484727"/>
                  </a:ext>
                </a:extLst>
              </a:tr>
            </a:tbl>
          </a:graphicData>
        </a:graphic>
      </p:graphicFrame>
      <p:sp>
        <p:nvSpPr>
          <p:cNvPr id="14" name="TextBox 13">
            <a:extLst>
              <a:ext uri="{FF2B5EF4-FFF2-40B4-BE49-F238E27FC236}">
                <a16:creationId xmlns:a16="http://schemas.microsoft.com/office/drawing/2014/main" id="{7F184871-EF68-B467-96E6-00ED1664D654}"/>
              </a:ext>
            </a:extLst>
          </p:cNvPr>
          <p:cNvSpPr txBox="1"/>
          <p:nvPr/>
        </p:nvSpPr>
        <p:spPr>
          <a:xfrm>
            <a:off x="508957" y="1178437"/>
            <a:ext cx="5374257" cy="3139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6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Table 1. Sentiment Analysis Model Accuracy comparison </a:t>
            </a: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788124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Tree>
    <p:extLst>
      <p:ext uri="{BB962C8B-B14F-4D97-AF65-F5344CB8AC3E}">
        <p14:creationId xmlns:p14="http://schemas.microsoft.com/office/powerpoint/2010/main" val="880861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6" name="TextBox 15">
            <a:extLst>
              <a:ext uri="{FF2B5EF4-FFF2-40B4-BE49-F238E27FC236}">
                <a16:creationId xmlns:a16="http://schemas.microsoft.com/office/drawing/2014/main" id="{D1194945-A3BB-7EFD-4EE1-2BB9150FFBEB}"/>
              </a:ext>
            </a:extLst>
          </p:cNvPr>
          <p:cNvSpPr txBox="1"/>
          <p:nvPr/>
        </p:nvSpPr>
        <p:spPr>
          <a:xfrm>
            <a:off x="9458402" y="6162175"/>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5" name="Content Placeholder 14" descr="A picture containing text, screenshot, document, font&#10;&#10;Description automatically generated">
            <a:extLst>
              <a:ext uri="{FF2B5EF4-FFF2-40B4-BE49-F238E27FC236}">
                <a16:creationId xmlns:a16="http://schemas.microsoft.com/office/drawing/2014/main" id="{6F73D69A-5389-2FA2-003F-D355758EC8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7880" y="991076"/>
            <a:ext cx="6987396" cy="5171100"/>
          </a:xfrm>
        </p:spPr>
      </p:pic>
      <p:pic>
        <p:nvPicPr>
          <p:cNvPr id="18" name="Picture 17" descr="A picture containing text, menu, screenshot&#10;&#10;Description automatically generated">
            <a:extLst>
              <a:ext uri="{FF2B5EF4-FFF2-40B4-BE49-F238E27FC236}">
                <a16:creationId xmlns:a16="http://schemas.microsoft.com/office/drawing/2014/main" id="{4D4A3FA6-55D8-ACBB-8D6A-14E57451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233" y="1207520"/>
            <a:ext cx="3348752" cy="5070071"/>
          </a:xfrm>
          <a:prstGeom prst="rect">
            <a:avLst/>
          </a:prstGeom>
        </p:spPr>
      </p:pic>
      <p:sp>
        <p:nvSpPr>
          <p:cNvPr id="20" name="TextBox 19">
            <a:extLst>
              <a:ext uri="{FF2B5EF4-FFF2-40B4-BE49-F238E27FC236}">
                <a16:creationId xmlns:a16="http://schemas.microsoft.com/office/drawing/2014/main" id="{17EB34E5-77D0-C3D1-BE07-A56484779FAE}"/>
              </a:ext>
            </a:extLst>
          </p:cNvPr>
          <p:cNvSpPr txBox="1"/>
          <p:nvPr/>
        </p:nvSpPr>
        <p:spPr>
          <a:xfrm>
            <a:off x="447028" y="940634"/>
            <a:ext cx="4573546"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3. </a:t>
            </a:r>
            <a:r>
              <a:rPr lang="en-ID" sz="100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Vicuna Classification Result</a:t>
            </a:r>
            <a:endParaRPr lang="en-ID" sz="1000" dirty="0"/>
          </a:p>
        </p:txBody>
      </p:sp>
    </p:spTree>
    <p:extLst>
      <p:ext uri="{BB962C8B-B14F-4D97-AF65-F5344CB8AC3E}">
        <p14:creationId xmlns:p14="http://schemas.microsoft.com/office/powerpoint/2010/main" val="2590272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en-US" sz="2800" b="1" dirty="0"/>
              <a:t>Classification Report</a:t>
            </a:r>
            <a:endParaRPr lang="de-DE" sz="2800" kern="1200" cap="all" spc="-20" baseline="0" dirty="0">
              <a:latin typeface="Source Sans Pro Bold" panose="020B0703030503020204" pitchFamily="34" charset="0"/>
              <a:ea typeface="+mj-ea"/>
              <a:cs typeface="+mj-cs"/>
            </a:endParaRPr>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11225105" cy="4875319"/>
          </a:xfrm>
        </p:spPr>
        <p:txBody>
          <a:bodyPr/>
          <a:lstStyle/>
          <a:p>
            <a:pPr marL="0" marR="215900" lvl="0" indent="0">
              <a:lnSpc>
                <a:spcPct val="150000"/>
              </a:lnSpc>
              <a:spcBef>
                <a:spcPts val="770"/>
              </a:spcBef>
              <a:spcAft>
                <a:spcPts val="0"/>
              </a:spcAft>
              <a:buNone/>
            </a:pPr>
            <a:r>
              <a:rPr lang="en-ID" sz="1800" dirty="0">
                <a:effectLst/>
                <a:latin typeface="Arial" panose="020B0604020202020204" pitchFamily="34" charset="0"/>
                <a:ea typeface="Palatino Linotype" panose="02040502050505030304" pitchFamily="18" charset="0"/>
                <a:cs typeface="Arial" panose="020B0604020202020204" pitchFamily="34" charset="0"/>
              </a:rPr>
              <a:t>The classification report provides a summary of the performance of the classification model by comparing the model's performance to other models or understanding where the model might be struggling. (</a:t>
            </a:r>
            <a:r>
              <a:rPr lang="en-ID" sz="1800" dirty="0" err="1">
                <a:effectLst/>
                <a:latin typeface="Arial" panose="020B0604020202020204" pitchFamily="34" charset="0"/>
                <a:ea typeface="Palatino Linotype" panose="02040502050505030304" pitchFamily="18" charset="0"/>
                <a:cs typeface="Arial" panose="020B0604020202020204" pitchFamily="34" charset="0"/>
              </a:rPr>
              <a:t>Burkov</a:t>
            </a:r>
            <a:r>
              <a:rPr lang="en-ID" sz="1800" dirty="0">
                <a:effectLst/>
                <a:latin typeface="Arial" panose="020B0604020202020204" pitchFamily="34" charset="0"/>
                <a:ea typeface="Palatino Linotype" panose="02040502050505030304" pitchFamily="18" charset="0"/>
                <a:cs typeface="Arial" panose="020B0604020202020204" pitchFamily="34" charset="0"/>
              </a:rPr>
              <a:t>, A., 2019, p. 65).</a:t>
            </a:r>
          </a:p>
          <a:p>
            <a:pPr marL="0" marR="215900" lvl="0" indent="0">
              <a:lnSpc>
                <a:spcPct val="150000"/>
              </a:lnSpc>
              <a:spcBef>
                <a:spcPts val="770"/>
              </a:spcBef>
              <a:spcAft>
                <a:spcPts val="0"/>
              </a:spcAft>
              <a:buNone/>
            </a:pP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pPr marL="0" marR="215900" lvl="0" indent="0">
              <a:lnSpc>
                <a:spcPct val="150000"/>
              </a:lnSpc>
              <a:spcBef>
                <a:spcPts val="770"/>
              </a:spcBef>
              <a:spcAft>
                <a:spcPts val="0"/>
              </a:spcAft>
              <a:buNone/>
            </a:pPr>
            <a:r>
              <a:rPr lang="en-ID" sz="1800" b="1" dirty="0">
                <a:effectLst/>
                <a:latin typeface="Arial" panose="020B0604020202020204" pitchFamily="34" charset="0"/>
                <a:ea typeface="Palatino Linotype" panose="02040502050505030304" pitchFamily="18" charset="0"/>
                <a:cs typeface="Arial" panose="020B0604020202020204" pitchFamily="34" charset="0"/>
              </a:rPr>
              <a:t>To decide which one is the best model</a:t>
            </a:r>
            <a:r>
              <a:rPr lang="en-ID" sz="1800" dirty="0">
                <a:effectLst/>
                <a:latin typeface="Arial" panose="020B0604020202020204" pitchFamily="34" charset="0"/>
                <a:ea typeface="Palatino Linotype" panose="02040502050505030304" pitchFamily="18" charset="0"/>
                <a:cs typeface="Arial" panose="020B0604020202020204" pitchFamily="34" charset="0"/>
              </a:rPr>
              <a:t>, precision, recall, and f1-score metrics in the classification report need to be considered.</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Accuracy</a:t>
            </a:r>
            <a:r>
              <a:rPr lang="en-ID" sz="1800" dirty="0">
                <a:effectLst/>
                <a:latin typeface="Arial" panose="020B0604020202020204" pitchFamily="34" charset="0"/>
                <a:ea typeface="Palatino Linotype" panose="02040502050505030304" pitchFamily="18" charset="0"/>
                <a:cs typeface="Arial" panose="020B0604020202020204" pitchFamily="34" charset="0"/>
              </a:rPr>
              <a:t> shows the overall correctness of the model.</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Precision</a:t>
            </a:r>
            <a:r>
              <a:rPr lang="en-ID" sz="1800" dirty="0">
                <a:effectLst/>
                <a:latin typeface="Arial" panose="020B0604020202020204" pitchFamily="34" charset="0"/>
                <a:ea typeface="Palatino Linotype" panose="02040502050505030304" pitchFamily="18" charset="0"/>
                <a:cs typeface="Arial" panose="020B0604020202020204" pitchFamily="34" charset="0"/>
              </a:rPr>
              <a:t> is a metric that measures how often a </a:t>
            </a:r>
            <a:r>
              <a:rPr lang="en-ID" sz="1800" b="1" dirty="0">
                <a:effectLst/>
                <a:latin typeface="Arial" panose="020B0604020202020204" pitchFamily="34" charset="0"/>
                <a:ea typeface="Palatino Linotype" panose="02040502050505030304" pitchFamily="18" charset="0"/>
                <a:cs typeface="Arial" panose="020B0604020202020204" pitchFamily="34" charset="0"/>
              </a:rPr>
              <a:t>predicted label </a:t>
            </a:r>
            <a:r>
              <a:rPr lang="en-ID" sz="1800" dirty="0">
                <a:effectLst/>
                <a:latin typeface="Arial" panose="020B0604020202020204" pitchFamily="34" charset="0"/>
                <a:ea typeface="Palatino Linotype" panose="02040502050505030304" pitchFamily="18" charset="0"/>
                <a:cs typeface="Arial" panose="020B0604020202020204" pitchFamily="34" charset="0"/>
              </a:rPr>
              <a:t>is correct.</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Recall </a:t>
            </a:r>
            <a:r>
              <a:rPr lang="en-ID" sz="1800" dirty="0">
                <a:effectLst/>
                <a:latin typeface="Arial" panose="020B0604020202020204" pitchFamily="34" charset="0"/>
                <a:ea typeface="Palatino Linotype" panose="02040502050505030304" pitchFamily="18" charset="0"/>
                <a:cs typeface="Arial" panose="020B0604020202020204" pitchFamily="34" charset="0"/>
              </a:rPr>
              <a:t>is a metric that measures how often a </a:t>
            </a:r>
            <a:r>
              <a:rPr lang="en-ID" sz="1800" b="1" dirty="0">
                <a:effectLst/>
                <a:latin typeface="Arial" panose="020B0604020202020204" pitchFamily="34" charset="0"/>
                <a:ea typeface="Palatino Linotype" panose="02040502050505030304" pitchFamily="18" charset="0"/>
                <a:cs typeface="Arial" panose="020B0604020202020204" pitchFamily="34" charset="0"/>
              </a:rPr>
              <a:t>true label </a:t>
            </a:r>
            <a:r>
              <a:rPr lang="en-ID" sz="1800" dirty="0">
                <a:effectLst/>
                <a:latin typeface="Arial" panose="020B0604020202020204" pitchFamily="34" charset="0"/>
                <a:ea typeface="Palatino Linotype" panose="02040502050505030304" pitchFamily="18" charset="0"/>
                <a:cs typeface="Arial" panose="020B0604020202020204" pitchFamily="34" charset="0"/>
              </a:rPr>
              <a:t>is correctly predicted.</a:t>
            </a:r>
          </a:p>
          <a:p>
            <a:pPr marR="215900">
              <a:lnSpc>
                <a:spcPct val="150000"/>
              </a:lnSpc>
              <a:spcBef>
                <a:spcPts val="770"/>
              </a:spcBef>
            </a:pPr>
            <a:r>
              <a:rPr lang="en-ID" sz="1800" dirty="0">
                <a:effectLst/>
                <a:latin typeface="Arial" panose="020B0604020202020204" pitchFamily="34" charset="0"/>
                <a:ea typeface="Palatino Linotype" panose="02040502050505030304" pitchFamily="18" charset="0"/>
                <a:cs typeface="Arial" panose="020B0604020202020204" pitchFamily="34" charset="0"/>
              </a:rPr>
              <a:t>The </a:t>
            </a:r>
            <a:r>
              <a:rPr lang="en-ID" sz="1800" b="1" dirty="0">
                <a:effectLst/>
                <a:latin typeface="Arial" panose="020B0604020202020204" pitchFamily="34" charset="0"/>
                <a:ea typeface="Palatino Linotype" panose="02040502050505030304" pitchFamily="18" charset="0"/>
                <a:cs typeface="Arial" panose="020B0604020202020204" pitchFamily="34" charset="0"/>
              </a:rPr>
              <a:t>F1-score</a:t>
            </a:r>
            <a:r>
              <a:rPr lang="en-ID" sz="1800" dirty="0">
                <a:effectLst/>
                <a:latin typeface="Arial" panose="020B0604020202020204" pitchFamily="34" charset="0"/>
                <a:ea typeface="Palatino Linotype" panose="02040502050505030304" pitchFamily="18" charset="0"/>
                <a:cs typeface="Arial" panose="020B0604020202020204" pitchFamily="34" charset="0"/>
              </a:rPr>
              <a:t> is the harmonic </a:t>
            </a:r>
            <a:r>
              <a:rPr lang="en-ID" sz="1800" b="1" dirty="0">
                <a:effectLst/>
                <a:latin typeface="Arial" panose="020B0604020202020204" pitchFamily="34" charset="0"/>
                <a:ea typeface="Palatino Linotype" panose="02040502050505030304" pitchFamily="18" charset="0"/>
                <a:cs typeface="Arial" panose="020B0604020202020204" pitchFamily="34" charset="0"/>
              </a:rPr>
              <a:t>mean</a:t>
            </a:r>
            <a:r>
              <a:rPr lang="en-ID" sz="1800" dirty="0">
                <a:effectLst/>
                <a:latin typeface="Arial" panose="020B0604020202020204" pitchFamily="34" charset="0"/>
                <a:ea typeface="Palatino Linotype" panose="02040502050505030304" pitchFamily="18" charset="0"/>
                <a:cs typeface="Arial" panose="020B0604020202020204" pitchFamily="34" charset="0"/>
              </a:rPr>
              <a:t> of </a:t>
            </a:r>
            <a:r>
              <a:rPr lang="en-ID" sz="1800" b="1" dirty="0">
                <a:effectLst/>
                <a:latin typeface="Arial" panose="020B0604020202020204" pitchFamily="34" charset="0"/>
                <a:ea typeface="Palatino Linotype" panose="02040502050505030304" pitchFamily="18" charset="0"/>
                <a:cs typeface="Arial" panose="020B0604020202020204" pitchFamily="34" charset="0"/>
              </a:rPr>
              <a:t>precision and recall</a:t>
            </a:r>
            <a:r>
              <a:rPr lang="en-ID" sz="1800" dirty="0">
                <a:effectLst/>
                <a:latin typeface="Arial" panose="020B0604020202020204" pitchFamily="34" charset="0"/>
                <a:ea typeface="Palatino Linotype" panose="02040502050505030304" pitchFamily="18" charset="0"/>
                <a:cs typeface="Arial" panose="020B0604020202020204" pitchFamily="34" charset="0"/>
              </a:rPr>
              <a:t>.</a:t>
            </a:r>
            <a:endParaRPr lang="en-US" sz="1800" dirty="0">
              <a:latin typeface="Arial" panose="020B0604020202020204" pitchFamily="34" charset="0"/>
              <a:ea typeface="Palatino Linotype" panose="0204050205050503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Tree>
    <p:extLst>
      <p:ext uri="{BB962C8B-B14F-4D97-AF65-F5344CB8AC3E}">
        <p14:creationId xmlns:p14="http://schemas.microsoft.com/office/powerpoint/2010/main" val="2014122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FFFE4E"/>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447028" y="1125357"/>
            <a:ext cx="599998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a:t>
            </a:r>
            <a:r>
              <a:rPr lang="en-ID" sz="105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BertForSequenceClassification</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5131944" y="4965510"/>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8" name="Content Placeholder 7" descr="A picture containing text, font, receipt, number&#10;&#10;Description automatically generated">
            <a:extLst>
              <a:ext uri="{FF2B5EF4-FFF2-40B4-BE49-F238E27FC236}">
                <a16:creationId xmlns:a16="http://schemas.microsoft.com/office/drawing/2014/main" id="{114F1804-D1A5-8E98-4191-93A8040A8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003" y="1578657"/>
            <a:ext cx="6528806" cy="3148137"/>
          </a:xfrm>
        </p:spPr>
      </p:pic>
      <p:pic>
        <p:nvPicPr>
          <p:cNvPr id="10" name="Picture 9" descr="A picture containing text, screenshot, number, diagram&#10;&#10;Description automatically generated">
            <a:extLst>
              <a:ext uri="{FF2B5EF4-FFF2-40B4-BE49-F238E27FC236}">
                <a16:creationId xmlns:a16="http://schemas.microsoft.com/office/drawing/2014/main" id="{ECE4E5B8-5A3E-5DB7-7A95-1605070F6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267" y="1592351"/>
            <a:ext cx="4071721" cy="3559606"/>
          </a:xfrm>
          <a:prstGeom prst="rect">
            <a:avLst/>
          </a:prstGeom>
        </p:spPr>
      </p:pic>
    </p:spTree>
    <p:extLst>
      <p:ext uri="{BB962C8B-B14F-4D97-AF65-F5344CB8AC3E}">
        <p14:creationId xmlns:p14="http://schemas.microsoft.com/office/powerpoint/2010/main" val="72798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BA103F3-0355-464D-B6A2-A5007E01FD4A}"/>
              </a:ext>
            </a:extLst>
          </p:cNvPr>
          <p:cNvSpPr>
            <a:spLocks noGrp="1"/>
          </p:cNvSpPr>
          <p:nvPr>
            <p:ph type="dt" sz="half" idx="10"/>
          </p:nvPr>
        </p:nvSpPr>
        <p:spPr/>
        <p:txBody>
          <a:bodyPr/>
          <a:lstStyle/>
          <a:p>
            <a:fld id="{9DE2538E-986B-6C46-B955-8C701E8C89AF}" type="datetime1">
              <a:rPr lang="de-DE" smtClean="0"/>
              <a:t>30.09.2023</a:t>
            </a:fld>
            <a:endParaRPr lang="de-DE" dirty="0"/>
          </a:p>
        </p:txBody>
      </p:sp>
      <p:sp>
        <p:nvSpPr>
          <p:cNvPr id="4" name="Foliennummernplatzhalter 3">
            <a:extLst>
              <a:ext uri="{FF2B5EF4-FFF2-40B4-BE49-F238E27FC236}">
                <a16:creationId xmlns:a16="http://schemas.microsoft.com/office/drawing/2014/main" id="{BE575688-4807-844D-A028-A6C5227A940A}"/>
              </a:ext>
            </a:extLst>
          </p:cNvPr>
          <p:cNvSpPr>
            <a:spLocks noGrp="1"/>
          </p:cNvSpPr>
          <p:nvPr>
            <p:ph type="sldNum" sz="quarter" idx="12"/>
          </p:nvPr>
        </p:nvSpPr>
        <p:spPr/>
        <p:txBody>
          <a:bodyPr/>
          <a:lstStyle/>
          <a:p>
            <a:fld id="{19C38A61-2AC7-4B0E-B80F-DDADD701BB40}" type="slidenum">
              <a:rPr lang="de-DE" smtClean="0"/>
              <a:pPr/>
              <a:t>2</a:t>
            </a:fld>
            <a:endParaRPr lang="de-DE" dirty="0"/>
          </a:p>
        </p:txBody>
      </p:sp>
      <p:sp>
        <p:nvSpPr>
          <p:cNvPr id="6" name="Titel 5">
            <a:extLst>
              <a:ext uri="{FF2B5EF4-FFF2-40B4-BE49-F238E27FC236}">
                <a16:creationId xmlns:a16="http://schemas.microsoft.com/office/drawing/2014/main" id="{52D93A2D-3069-3A4E-8731-474098F26635}"/>
              </a:ext>
            </a:extLst>
          </p:cNvPr>
          <p:cNvSpPr>
            <a:spLocks noGrp="1"/>
          </p:cNvSpPr>
          <p:nvPr>
            <p:ph type="title"/>
          </p:nvPr>
        </p:nvSpPr>
        <p:spPr/>
        <p:txBody>
          <a:bodyPr/>
          <a:lstStyle/>
          <a:p>
            <a:r>
              <a:rPr lang="de-DE" dirty="0"/>
              <a:t>Agenda fOr THESIS</a:t>
            </a:r>
          </a:p>
        </p:txBody>
      </p:sp>
      <p:graphicFrame>
        <p:nvGraphicFramePr>
          <p:cNvPr id="7" name="Tabelle 9">
            <a:extLst>
              <a:ext uri="{FF2B5EF4-FFF2-40B4-BE49-F238E27FC236}">
                <a16:creationId xmlns:a16="http://schemas.microsoft.com/office/drawing/2014/main" id="{760EEA5D-B094-1046-9A95-948EC94B99B3}"/>
              </a:ext>
            </a:extLst>
          </p:cNvPr>
          <p:cNvGraphicFramePr>
            <a:graphicFrameLocks noGrp="1"/>
          </p:cNvGraphicFramePr>
          <p:nvPr>
            <p:extLst>
              <p:ext uri="{D42A27DB-BD31-4B8C-83A1-F6EECF244321}">
                <p14:modId xmlns:p14="http://schemas.microsoft.com/office/powerpoint/2010/main" val="4160783580"/>
              </p:ext>
            </p:extLst>
          </p:nvPr>
        </p:nvGraphicFramePr>
        <p:xfrm>
          <a:off x="442913" y="1276709"/>
          <a:ext cx="11310646" cy="4540949"/>
        </p:xfrm>
        <a:graphic>
          <a:graphicData uri="http://schemas.openxmlformats.org/drawingml/2006/table">
            <a:tbl>
              <a:tblPr firstRow="1" bandRow="1">
                <a:tableStyleId>{5C22544A-7EE6-4342-B048-85BDC9FD1C3A}</a:tableStyleId>
              </a:tblPr>
              <a:tblGrid>
                <a:gridCol w="7184175">
                  <a:extLst>
                    <a:ext uri="{9D8B030D-6E8A-4147-A177-3AD203B41FA5}">
                      <a16:colId xmlns:a16="http://schemas.microsoft.com/office/drawing/2014/main" val="922412611"/>
                    </a:ext>
                  </a:extLst>
                </a:gridCol>
                <a:gridCol w="347331">
                  <a:extLst>
                    <a:ext uri="{9D8B030D-6E8A-4147-A177-3AD203B41FA5}">
                      <a16:colId xmlns:a16="http://schemas.microsoft.com/office/drawing/2014/main" val="3240641897"/>
                    </a:ext>
                  </a:extLst>
                </a:gridCol>
                <a:gridCol w="935665">
                  <a:extLst>
                    <a:ext uri="{9D8B030D-6E8A-4147-A177-3AD203B41FA5}">
                      <a16:colId xmlns:a16="http://schemas.microsoft.com/office/drawing/2014/main" val="20002"/>
                    </a:ext>
                  </a:extLst>
                </a:gridCol>
                <a:gridCol w="290623">
                  <a:extLst>
                    <a:ext uri="{9D8B030D-6E8A-4147-A177-3AD203B41FA5}">
                      <a16:colId xmlns:a16="http://schemas.microsoft.com/office/drawing/2014/main" val="20003"/>
                    </a:ext>
                  </a:extLst>
                </a:gridCol>
                <a:gridCol w="2552852">
                  <a:extLst>
                    <a:ext uri="{9D8B030D-6E8A-4147-A177-3AD203B41FA5}">
                      <a16:colId xmlns:a16="http://schemas.microsoft.com/office/drawing/2014/main" val="934957934"/>
                    </a:ext>
                  </a:extLst>
                </a:gridCol>
              </a:tblGrid>
              <a:tr h="648707">
                <a:tc>
                  <a:txBody>
                    <a:bodyPr/>
                    <a:lstStyle/>
                    <a:p>
                      <a:r>
                        <a:rPr lang="de-DE" sz="2400" b="0" dirty="0">
                          <a:solidFill>
                            <a:schemeClr val="tx1"/>
                          </a:solidFill>
                          <a:latin typeface="+mj-lt"/>
                        </a:rPr>
                        <a:t>Introduction</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381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1</a:t>
                      </a:r>
                    </a:p>
                  </a:txBody>
                  <a:tcPr marT="36000" anchor="ctr">
                    <a:lnL w="12700" cmpd="sng">
                      <a:noFill/>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4954664"/>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0" dirty="0">
                          <a:solidFill>
                            <a:schemeClr val="tx1"/>
                          </a:solidFill>
                          <a:latin typeface="+mj-lt"/>
                        </a:rPr>
                        <a:t>Literature Review</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2</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5990031"/>
                  </a:ext>
                </a:extLst>
              </a:tr>
              <a:tr h="648707">
                <a:tc>
                  <a:txBody>
                    <a:bodyPr/>
                    <a:lstStyle/>
                    <a:p>
                      <a:r>
                        <a:rPr lang="de-DE" sz="2400" b="0" dirty="0">
                          <a:solidFill>
                            <a:schemeClr val="tx1"/>
                          </a:solidFill>
                          <a:latin typeface="+mj-lt"/>
                        </a:rPr>
                        <a:t>Methodology</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3</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7272670"/>
                  </a:ext>
                </a:extLst>
              </a:tr>
              <a:tr h="648707">
                <a:tc>
                  <a:txBody>
                    <a:bodyPr/>
                    <a:lstStyle/>
                    <a:p>
                      <a:r>
                        <a:rPr lang="de-DE" sz="2400" dirty="0">
                          <a:latin typeface="+mj-lt"/>
                        </a:rPr>
                        <a:t>Results Findings and Analysis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4</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E4E"/>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1259476"/>
                  </a:ext>
                </a:extLst>
              </a:tr>
              <a:tr h="648707">
                <a:tc>
                  <a:txBody>
                    <a:bodyPr/>
                    <a:lstStyle/>
                    <a:p>
                      <a:r>
                        <a:rPr lang="de-DE" sz="2400" dirty="0">
                          <a:latin typeface="+mj-lt"/>
                        </a:rPr>
                        <a:t>Discussions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5</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6524023"/>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1" kern="1200" dirty="0">
                          <a:solidFill>
                            <a:schemeClr val="dk1"/>
                          </a:solidFill>
                          <a:latin typeface="+mj-lt"/>
                          <a:ea typeface="+mn-ea"/>
                          <a:cs typeface="+mn-cs"/>
                        </a:rPr>
                        <a:t>Conclusions</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6</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2919429"/>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kern="1200" dirty="0">
                          <a:solidFill>
                            <a:schemeClr val="dk1"/>
                          </a:solidFill>
                          <a:latin typeface="+mj-lt"/>
                          <a:ea typeface="+mn-ea"/>
                          <a:cs typeface="+mn-cs"/>
                        </a:rPr>
                        <a:t>Bibliography</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7</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4489067"/>
                  </a:ext>
                </a:extLst>
              </a:tr>
            </a:tbl>
          </a:graphicData>
        </a:graphic>
      </p:graphicFrame>
    </p:spTree>
    <p:extLst>
      <p:ext uri="{BB962C8B-B14F-4D97-AF65-F5344CB8AC3E}">
        <p14:creationId xmlns:p14="http://schemas.microsoft.com/office/powerpoint/2010/main" val="211746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97081"/>
            <a:ext cx="8510974" cy="567489"/>
          </a:xfrm>
          <a:solidFill>
            <a:srgbClr val="92D050"/>
          </a:solidFill>
        </p:spPr>
        <p:txBody>
          <a:bodyPr wrap="none" lIns="115200" tIns="36000" rIns="115200" bIns="18000">
            <a:normAutofit fontScale="90000"/>
          </a:bodyPr>
          <a:lstStyle/>
          <a:p>
            <a:pPr marL="0" marR="215900" lvl="0" indent="0" algn="just">
              <a:lnSpc>
                <a:spcPct val="150000"/>
              </a:lnSpc>
              <a:spcAft>
                <a:spcPts val="0"/>
              </a:spcAft>
              <a:buNone/>
            </a:pPr>
            <a:r>
              <a:rPr lang="en-ID" sz="2800" b="1" i="0" u="none" strike="noStrike" cap="none" spc="0" dirty="0" err="1">
                <a:effectLst/>
                <a:latin typeface="+mj-lt"/>
                <a:ea typeface="Times New Roman" panose="02020603050405020304" pitchFamily="18" charset="0"/>
                <a:cs typeface="Arial" panose="020B0604020202020204" pitchFamily="34" charset="0"/>
              </a:rPr>
              <a:t>BertForSequenceClassification</a:t>
            </a:r>
            <a:r>
              <a:rPr lang="en-ID" sz="2800" b="1" i="0" u="none" strike="noStrike" cap="none" spc="0" dirty="0">
                <a:effectLst/>
                <a:latin typeface="+mj-lt"/>
                <a:ea typeface="Times New Roman" panose="0202060305040502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as the best model</a:t>
            </a:r>
            <a:r>
              <a:rPr lang="en-US" altLang="en-US" sz="2800" b="1" dirty="0">
                <a:latin typeface="+mj-lt"/>
                <a:ea typeface="Palatino Linotype" panose="0204050205050503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saved.</a:t>
            </a:r>
            <a:endParaRPr lang="en-ID" sz="2800" b="1" dirty="0">
              <a:effectLst/>
              <a:latin typeface="+mj-lt"/>
              <a:ea typeface="Palatino Linotype" panose="02040502050505030304" pitchFamily="18"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56D00AC0-6C13-63E9-179C-DB82A54178B7}"/>
              </a:ext>
            </a:extLst>
          </p:cNvPr>
          <p:cNvSpPr txBox="1"/>
          <p:nvPr/>
        </p:nvSpPr>
        <p:spPr>
          <a:xfrm>
            <a:off x="8531524" y="6230087"/>
            <a:ext cx="1997123"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2" name="TextBox 11">
            <a:extLst>
              <a:ext uri="{FF2B5EF4-FFF2-40B4-BE49-F238E27FC236}">
                <a16:creationId xmlns:a16="http://schemas.microsoft.com/office/drawing/2014/main" id="{594155BA-A079-052D-8DBA-1B12FCD193A0}"/>
              </a:ext>
            </a:extLst>
          </p:cNvPr>
          <p:cNvSpPr txBox="1"/>
          <p:nvPr/>
        </p:nvSpPr>
        <p:spPr>
          <a:xfrm>
            <a:off x="447028" y="1290943"/>
            <a:ext cx="343331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Chosen model and vectorizer saved</a:t>
            </a:r>
          </a:p>
        </p:txBody>
      </p:sp>
      <p:pic>
        <p:nvPicPr>
          <p:cNvPr id="7" name="Picture 6" descr="A screenshot of a chat&#10;&#10;Description automatically generated with medium confidence">
            <a:extLst>
              <a:ext uri="{FF2B5EF4-FFF2-40B4-BE49-F238E27FC236}">
                <a16:creationId xmlns:a16="http://schemas.microsoft.com/office/drawing/2014/main" id="{3BC7A6E9-F910-3D7E-08E6-2D3C1A6B1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23" y="1596056"/>
            <a:ext cx="9739222" cy="4706930"/>
          </a:xfrm>
          <a:prstGeom prst="rect">
            <a:avLst/>
          </a:prstGeom>
        </p:spPr>
      </p:pic>
      <p:sp>
        <p:nvSpPr>
          <p:cNvPr id="13" name="TextBox 12">
            <a:extLst>
              <a:ext uri="{FF2B5EF4-FFF2-40B4-BE49-F238E27FC236}">
                <a16:creationId xmlns:a16="http://schemas.microsoft.com/office/drawing/2014/main" id="{C6391FA8-E904-47F4-70DE-72F87C613867}"/>
              </a:ext>
            </a:extLst>
          </p:cNvPr>
          <p:cNvSpPr txBox="1"/>
          <p:nvPr/>
        </p:nvSpPr>
        <p:spPr>
          <a:xfrm>
            <a:off x="756382" y="5517878"/>
            <a:ext cx="7979589" cy="375552"/>
          </a:xfrm>
          <a:prstGeom prst="rect">
            <a:avLst/>
          </a:prstGeom>
          <a:noFill/>
          <a:ln>
            <a:noFill/>
          </a:ln>
        </p:spPr>
        <p:txBody>
          <a:bodyPr wrap="square">
            <a:spAutoFit/>
          </a:bodyPr>
          <a:lstStyle/>
          <a:p>
            <a:pPr marL="0" marR="215900" lvl="0" indent="0" algn="just">
              <a:lnSpc>
                <a:spcPct val="150000"/>
              </a:lnSpc>
              <a:spcAft>
                <a:spcPts val="0"/>
              </a:spcAft>
              <a:buNone/>
            </a:pP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98425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21</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045789" y="3327368"/>
            <a:ext cx="3243531"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Unlabeled Dataset</a:t>
            </a:r>
          </a:p>
        </p:txBody>
      </p:sp>
    </p:spTree>
    <p:extLst>
      <p:ext uri="{BB962C8B-B14F-4D97-AF65-F5344CB8AC3E}">
        <p14:creationId xmlns:p14="http://schemas.microsoft.com/office/powerpoint/2010/main" val="559766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30.09.2023</a:t>
            </a:fld>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22</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92483" cy="417083"/>
          </a:xfrm>
          <a:solidFill>
            <a:srgbClr val="92D050"/>
          </a:solidFill>
        </p:spPr>
        <p:txBody>
          <a:bodyPr/>
          <a:lstStyle/>
          <a:p>
            <a:r>
              <a:rPr lang="de-DE" sz="2400" dirty="0"/>
              <a:t>4.3 </a:t>
            </a:r>
            <a:r>
              <a:rPr lang="de-DE" sz="2400" b="1" cap="none" dirty="0">
                <a:latin typeface="Arial" panose="020B0604020202020204" pitchFamily="34" charset="0"/>
                <a:ea typeface="Source Sans Pro" panose="020B0503030403020204" pitchFamily="34" charset="0"/>
                <a:cs typeface="Arial" panose="020B0604020202020204" pitchFamily="34" charset="0"/>
              </a:rPr>
              <a:t>Collecting Unlabeled data</a:t>
            </a:r>
            <a:endParaRPr lang="de-DE" sz="2400" dirty="0"/>
          </a:p>
        </p:txBody>
      </p:sp>
      <p:sp>
        <p:nvSpPr>
          <p:cNvPr id="13" name="TextBox 12">
            <a:extLst>
              <a:ext uri="{FF2B5EF4-FFF2-40B4-BE49-F238E27FC236}">
                <a16:creationId xmlns:a16="http://schemas.microsoft.com/office/drawing/2014/main" id="{E021056B-BAA8-E407-E1DA-0436ACCAACBC}"/>
              </a:ext>
            </a:extLst>
          </p:cNvPr>
          <p:cNvSpPr txBox="1"/>
          <p:nvPr/>
        </p:nvSpPr>
        <p:spPr>
          <a:xfrm>
            <a:off x="915028" y="2973507"/>
            <a:ext cx="317606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6. Unlabeled data collection</a:t>
            </a:r>
          </a:p>
        </p:txBody>
      </p:sp>
      <p:sp>
        <p:nvSpPr>
          <p:cNvPr id="15" name="TextBox 14">
            <a:extLst>
              <a:ext uri="{FF2B5EF4-FFF2-40B4-BE49-F238E27FC236}">
                <a16:creationId xmlns:a16="http://schemas.microsoft.com/office/drawing/2014/main" id="{E32F76AE-89FA-8F21-2186-76B89F414518}"/>
              </a:ext>
            </a:extLst>
          </p:cNvPr>
          <p:cNvSpPr txBox="1"/>
          <p:nvPr/>
        </p:nvSpPr>
        <p:spPr>
          <a:xfrm>
            <a:off x="6932762" y="6064369"/>
            <a:ext cx="192153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9" name="Content Placeholder 18" descr="Graphical user interface, text, application, email&#10;&#10;Description automatically generated">
            <a:extLst>
              <a:ext uri="{FF2B5EF4-FFF2-40B4-BE49-F238E27FC236}">
                <a16:creationId xmlns:a16="http://schemas.microsoft.com/office/drawing/2014/main" id="{B5DBF0A0-5A16-0ABF-398B-632805BAB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5028" y="3201329"/>
            <a:ext cx="7860186" cy="2863040"/>
          </a:xfrm>
        </p:spPr>
      </p:pic>
      <p:sp>
        <p:nvSpPr>
          <p:cNvPr id="5" name="TextBox 4">
            <a:extLst>
              <a:ext uri="{FF2B5EF4-FFF2-40B4-BE49-F238E27FC236}">
                <a16:creationId xmlns:a16="http://schemas.microsoft.com/office/drawing/2014/main" id="{F4741BAE-1726-5835-B215-3B1898DEA7FF}"/>
              </a:ext>
            </a:extLst>
          </p:cNvPr>
          <p:cNvSpPr txBox="1"/>
          <p:nvPr/>
        </p:nvSpPr>
        <p:spPr>
          <a:xfrm>
            <a:off x="447028" y="931652"/>
            <a:ext cx="10919397" cy="1806233"/>
          </a:xfrm>
          <a:prstGeom prst="rect">
            <a:avLst/>
          </a:prstGeom>
          <a:noFill/>
          <a:ln>
            <a:noFill/>
          </a:ln>
        </p:spPr>
        <p:txBody>
          <a:bodyPr wrap="square">
            <a:spAutoFit/>
          </a:bodyPr>
          <a:lstStyle/>
          <a:p>
            <a:pPr marL="215900" marR="215900" algn="just">
              <a:lnSpc>
                <a:spcPct val="150000"/>
              </a:lnSpc>
              <a:spcAft>
                <a:spcPts val="0"/>
              </a:spcAft>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Two different datasets were used for this research:</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Labeled public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used for training, testing, model comparison, and selection. The </a:t>
            </a: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best model </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and </a:t>
            </a: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vectorizer</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from this dataset were </a:t>
            </a: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saved for future use</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To predict sentiment using the saved model, an </a:t>
            </a: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unlabeled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is needed. To obtain this dataset, a public Twitter dataset collected from various regions including America, Europe, Asia, Australia, and Africa using the Python library. </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1347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30.09.2023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85175"/>
            <a:ext cx="7437515" cy="399830"/>
          </a:xfrm>
          <a:solidFill>
            <a:srgbClr val="FFFE4E"/>
          </a:solidFill>
        </p:spPr>
        <p:txBody>
          <a:bodyPr wrap="square">
            <a:normAutofit/>
          </a:bodyPr>
          <a:lstStyle/>
          <a:p>
            <a:r>
              <a:rPr lang="de-DE" sz="2400" dirty="0"/>
              <a:t>4.4  </a:t>
            </a:r>
            <a:r>
              <a:rPr lang="de-DE" sz="2400" b="1" cap="none" dirty="0">
                <a:latin typeface="Arial" panose="020B0604020202020204" pitchFamily="34" charset="0"/>
                <a:ea typeface="Source Sans Pro" panose="020B0503030403020204" pitchFamily="34" charset="0"/>
                <a:cs typeface="Arial" panose="020B0604020202020204" pitchFamily="34" charset="0"/>
              </a:rPr>
              <a:t>Sentiment Analysis on unlabeled Twitter data</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420792" y="1217832"/>
            <a:ext cx="344841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7. Sentiment Analysis charts by continent</a:t>
            </a:r>
          </a:p>
        </p:txBody>
      </p:sp>
      <p:sp>
        <p:nvSpPr>
          <p:cNvPr id="21" name="TextBox 20">
            <a:extLst>
              <a:ext uri="{FF2B5EF4-FFF2-40B4-BE49-F238E27FC236}">
                <a16:creationId xmlns:a16="http://schemas.microsoft.com/office/drawing/2014/main" id="{D4D5FC79-6D14-FC3A-0D84-623353302790}"/>
              </a:ext>
            </a:extLst>
          </p:cNvPr>
          <p:cNvSpPr txBox="1"/>
          <p:nvPr/>
        </p:nvSpPr>
        <p:spPr>
          <a:xfrm>
            <a:off x="8638101" y="5782559"/>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pic>
        <p:nvPicPr>
          <p:cNvPr id="24" name="Picture 23" descr="Chart, bar chart&#10;&#10;Description automatically generated">
            <a:extLst>
              <a:ext uri="{FF2B5EF4-FFF2-40B4-BE49-F238E27FC236}">
                <a16:creationId xmlns:a16="http://schemas.microsoft.com/office/drawing/2014/main" id="{B6C5FAB2-B2FB-F025-4270-B923CF1E5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2" y="1681750"/>
            <a:ext cx="4739518" cy="3823037"/>
          </a:xfrm>
          <a:prstGeom prst="rect">
            <a:avLst/>
          </a:prstGeom>
        </p:spPr>
      </p:pic>
      <p:pic>
        <p:nvPicPr>
          <p:cNvPr id="7" name="Picture 6" descr="A picture containing text, screenshot, diagram, plot&#10;&#10;Description automatically generated">
            <a:extLst>
              <a:ext uri="{FF2B5EF4-FFF2-40B4-BE49-F238E27FC236}">
                <a16:creationId xmlns:a16="http://schemas.microsoft.com/office/drawing/2014/main" id="{C3702816-73E3-8179-552E-30D24F55C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411" y="1640590"/>
            <a:ext cx="5210355" cy="3864197"/>
          </a:xfrm>
          <a:prstGeom prst="rect">
            <a:avLst/>
          </a:prstGeom>
        </p:spPr>
      </p:pic>
    </p:spTree>
    <p:extLst>
      <p:ext uri="{BB962C8B-B14F-4D97-AF65-F5344CB8AC3E}">
        <p14:creationId xmlns:p14="http://schemas.microsoft.com/office/powerpoint/2010/main" val="2125687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30.09.2023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3" y="385175"/>
            <a:ext cx="9516838" cy="399830"/>
          </a:xfrm>
          <a:solidFill>
            <a:srgbClr val="FFFE4E"/>
          </a:solidFill>
        </p:spPr>
        <p:txBody>
          <a:bodyPr wrap="square">
            <a:normAutofit/>
          </a:bodyPr>
          <a:lstStyle/>
          <a:p>
            <a:r>
              <a:rPr kumimoji="0" lang="en-US" altLang="en-US" sz="2000" b="1" i="0" u="none" strike="noStrike" cap="none" normalizeH="0" baseline="0" dirty="0" err="1">
                <a:ln>
                  <a:noFill/>
                </a:ln>
                <a:solidFill>
                  <a:schemeClr val="tx1"/>
                </a:solidFill>
                <a:effectLst/>
                <a:latin typeface="+mj-lt"/>
                <a:ea typeface="Palatino Linotype" panose="02040502050505030304" pitchFamily="18" charset="0"/>
                <a:cs typeface="Arial" panose="020B0604020202020204" pitchFamily="34" charset="0"/>
              </a:rPr>
              <a:t>BertForSequenceClassification</a:t>
            </a:r>
            <a:r>
              <a:rPr kumimoji="0" lang="en-US" altLang="en-US" sz="20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 Model Sentiment Prediction on unlabeled dataset</a:t>
            </a:r>
            <a:endParaRPr lang="de-DE" sz="2000" dirty="0">
              <a:latin typeface="+mj-lt"/>
            </a:endParaRPr>
          </a:p>
        </p:txBody>
      </p:sp>
      <p:graphicFrame>
        <p:nvGraphicFramePr>
          <p:cNvPr id="15" name="Table 14">
            <a:extLst>
              <a:ext uri="{FF2B5EF4-FFF2-40B4-BE49-F238E27FC236}">
                <a16:creationId xmlns:a16="http://schemas.microsoft.com/office/drawing/2014/main" id="{69A22CC2-DC2F-E04B-95C9-98A1E45D4343}"/>
              </a:ext>
            </a:extLst>
          </p:cNvPr>
          <p:cNvGraphicFramePr>
            <a:graphicFrameLocks noGrp="1"/>
          </p:cNvGraphicFramePr>
          <p:nvPr>
            <p:extLst>
              <p:ext uri="{D42A27DB-BD31-4B8C-83A1-F6EECF244321}">
                <p14:modId xmlns:p14="http://schemas.microsoft.com/office/powerpoint/2010/main" val="769939276"/>
              </p:ext>
            </p:extLst>
          </p:nvPr>
        </p:nvGraphicFramePr>
        <p:xfrm>
          <a:off x="447029" y="1638665"/>
          <a:ext cx="10862201" cy="3761470"/>
        </p:xfrm>
        <a:graphic>
          <a:graphicData uri="http://schemas.openxmlformats.org/drawingml/2006/table">
            <a:tbl>
              <a:tblPr firstRow="1" firstCol="1" bandRow="1">
                <a:tableStyleId>{5C22544A-7EE6-4342-B048-85BDC9FD1C3A}</a:tableStyleId>
              </a:tblPr>
              <a:tblGrid>
                <a:gridCol w="2039814">
                  <a:extLst>
                    <a:ext uri="{9D8B030D-6E8A-4147-A177-3AD203B41FA5}">
                      <a16:colId xmlns:a16="http://schemas.microsoft.com/office/drawing/2014/main" val="2263769868"/>
                    </a:ext>
                  </a:extLst>
                </a:gridCol>
                <a:gridCol w="1319554">
                  <a:extLst>
                    <a:ext uri="{9D8B030D-6E8A-4147-A177-3AD203B41FA5}">
                      <a16:colId xmlns:a16="http://schemas.microsoft.com/office/drawing/2014/main" val="2938694647"/>
                    </a:ext>
                  </a:extLst>
                </a:gridCol>
                <a:gridCol w="1539482">
                  <a:extLst>
                    <a:ext uri="{9D8B030D-6E8A-4147-A177-3AD203B41FA5}">
                      <a16:colId xmlns:a16="http://schemas.microsoft.com/office/drawing/2014/main" val="3215033832"/>
                    </a:ext>
                  </a:extLst>
                </a:gridCol>
                <a:gridCol w="1413027">
                  <a:extLst>
                    <a:ext uri="{9D8B030D-6E8A-4147-A177-3AD203B41FA5}">
                      <a16:colId xmlns:a16="http://schemas.microsoft.com/office/drawing/2014/main" val="3284666360"/>
                    </a:ext>
                  </a:extLst>
                </a:gridCol>
                <a:gridCol w="1182102">
                  <a:extLst>
                    <a:ext uri="{9D8B030D-6E8A-4147-A177-3AD203B41FA5}">
                      <a16:colId xmlns:a16="http://schemas.microsoft.com/office/drawing/2014/main" val="868578388"/>
                    </a:ext>
                  </a:extLst>
                </a:gridCol>
                <a:gridCol w="1072142">
                  <a:extLst>
                    <a:ext uri="{9D8B030D-6E8A-4147-A177-3AD203B41FA5}">
                      <a16:colId xmlns:a16="http://schemas.microsoft.com/office/drawing/2014/main" val="2972777058"/>
                    </a:ext>
                  </a:extLst>
                </a:gridCol>
                <a:gridCol w="1017159">
                  <a:extLst>
                    <a:ext uri="{9D8B030D-6E8A-4147-A177-3AD203B41FA5}">
                      <a16:colId xmlns:a16="http://schemas.microsoft.com/office/drawing/2014/main" val="4262767729"/>
                    </a:ext>
                  </a:extLst>
                </a:gridCol>
                <a:gridCol w="1278921">
                  <a:extLst>
                    <a:ext uri="{9D8B030D-6E8A-4147-A177-3AD203B41FA5}">
                      <a16:colId xmlns:a16="http://schemas.microsoft.com/office/drawing/2014/main" val="527639070"/>
                    </a:ext>
                  </a:extLst>
                </a:gridCol>
              </a:tblGrid>
              <a:tr h="1003463">
                <a:tc>
                  <a:txBody>
                    <a:bodyPr/>
                    <a:lstStyle/>
                    <a:p>
                      <a:pPr algn="ctr"/>
                      <a:r>
                        <a:rPr lang="en-ID" sz="1800" dirty="0">
                          <a:solidFill>
                            <a:schemeClr val="tx1"/>
                          </a:solidFill>
                          <a:effectLst/>
                          <a:latin typeface="Arial" panose="020B0604020202020204" pitchFamily="34" charset="0"/>
                          <a:cs typeface="Arial" panose="020B0604020202020204" pitchFamily="34" charset="0"/>
                        </a:rPr>
                        <a:t>Continent</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Joy</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Sadness</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Surprise</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Anger</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Love</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Fear</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800" dirty="0">
                          <a:solidFill>
                            <a:schemeClr val="tx1"/>
                          </a:solidFill>
                          <a:effectLst/>
                          <a:latin typeface="Arial" panose="020B0604020202020204" pitchFamily="34" charset="0"/>
                          <a:cs typeface="Arial" panose="020B0604020202020204" pitchFamily="34" charset="0"/>
                        </a:rPr>
                        <a:t>Row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p>
                      <a:pPr algn="ct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bg1">
                        <a:lumMod val="65000"/>
                      </a:schemeClr>
                    </a:solidFill>
                  </a:tcPr>
                </a:tc>
                <a:extLst>
                  <a:ext uri="{0D108BD9-81ED-4DB2-BD59-A6C34878D82A}">
                    <a16:rowId xmlns:a16="http://schemas.microsoft.com/office/drawing/2014/main" val="1242657584"/>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America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1060</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168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377</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1808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894054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Europe</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413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704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5074366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Australia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49</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936518615"/>
                  </a:ext>
                </a:extLst>
              </a:tr>
              <a:tr h="534843">
                <a:tc>
                  <a:txBody>
                    <a:bodyPr/>
                    <a:lstStyle/>
                    <a:p>
                      <a:pPr algn="ctr"/>
                      <a:r>
                        <a:rPr lang="en-ID"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Asia</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48</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062798265"/>
                  </a:ext>
                </a:extLst>
              </a:tr>
              <a:tr h="661424">
                <a:tc>
                  <a:txBody>
                    <a:bodyPr/>
                    <a:lstStyle/>
                    <a:p>
                      <a:pPr algn="ctr"/>
                      <a:r>
                        <a:rPr lang="en-ID" sz="1800" dirty="0">
                          <a:solidFill>
                            <a:schemeClr val="tx1"/>
                          </a:solidFill>
                          <a:effectLst/>
                          <a:latin typeface="Arial" panose="020B0604020202020204" pitchFamily="34" charset="0"/>
                          <a:cs typeface="Arial" panose="020B0604020202020204" pitchFamily="34" charset="0"/>
                        </a:rPr>
                        <a:t>Column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1547</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248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551</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141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2656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13439072"/>
                  </a:ext>
                </a:extLst>
              </a:tr>
            </a:tbl>
          </a:graphicData>
        </a:graphic>
      </p:graphicFrame>
      <p:sp>
        <p:nvSpPr>
          <p:cNvPr id="17" name="Rectangle 1">
            <a:extLst>
              <a:ext uri="{FF2B5EF4-FFF2-40B4-BE49-F238E27FC236}">
                <a16:creationId xmlns:a16="http://schemas.microsoft.com/office/drawing/2014/main" id="{232BD1DC-0755-ABA1-9C21-65AF5F07B929}"/>
              </a:ext>
            </a:extLst>
          </p:cNvPr>
          <p:cNvSpPr>
            <a:spLocks noChangeArrowheads="1"/>
          </p:cNvSpPr>
          <p:nvPr/>
        </p:nvSpPr>
        <p:spPr bwMode="auto">
          <a:xfrm>
            <a:off x="355832" y="1334754"/>
            <a:ext cx="543474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56200" algn="l"/>
              </a:tabLst>
              <a:defRPr>
                <a:solidFill>
                  <a:schemeClr val="tx1"/>
                </a:solidFill>
                <a:latin typeface="Arial" panose="020B0604020202020204" pitchFamily="34" charset="0"/>
              </a:defRPr>
            </a:lvl1pPr>
            <a:lvl2pPr eaLnBrk="0" fontAlgn="base" hangingPunct="0">
              <a:spcBef>
                <a:spcPct val="0"/>
              </a:spcBef>
              <a:spcAft>
                <a:spcPct val="0"/>
              </a:spcAft>
              <a:tabLst>
                <a:tab pos="5156200" algn="l"/>
              </a:tabLst>
              <a:defRPr>
                <a:solidFill>
                  <a:schemeClr val="tx1"/>
                </a:solidFill>
                <a:latin typeface="Arial" panose="020B0604020202020204" pitchFamily="34" charset="0"/>
              </a:defRPr>
            </a:lvl2pPr>
            <a:lvl3pPr eaLnBrk="0" fontAlgn="base" hangingPunct="0">
              <a:spcBef>
                <a:spcPct val="0"/>
              </a:spcBef>
              <a:spcAft>
                <a:spcPct val="0"/>
              </a:spcAft>
              <a:tabLst>
                <a:tab pos="5156200" algn="l"/>
              </a:tabLst>
              <a:defRPr>
                <a:solidFill>
                  <a:schemeClr val="tx1"/>
                </a:solidFill>
                <a:latin typeface="Arial" panose="020B0604020202020204" pitchFamily="34" charset="0"/>
              </a:defRPr>
            </a:lvl3pPr>
            <a:lvl4pPr eaLnBrk="0" fontAlgn="base" hangingPunct="0">
              <a:spcBef>
                <a:spcPct val="0"/>
              </a:spcBef>
              <a:spcAft>
                <a:spcPct val="0"/>
              </a:spcAft>
              <a:tabLst>
                <a:tab pos="5156200" algn="l"/>
              </a:tabLst>
              <a:defRPr>
                <a:solidFill>
                  <a:schemeClr val="tx1"/>
                </a:solidFill>
                <a:latin typeface="Arial" panose="020B0604020202020204" pitchFamily="34" charset="0"/>
              </a:defRPr>
            </a:lvl4pPr>
            <a:lvl5pPr eaLnBrk="0" fontAlgn="base" hangingPunct="0">
              <a:spcBef>
                <a:spcPct val="0"/>
              </a:spcBef>
              <a:spcAft>
                <a:spcPct val="0"/>
              </a:spcAft>
              <a:tabLst>
                <a:tab pos="5156200" algn="l"/>
              </a:tabLst>
              <a:defRPr>
                <a:solidFill>
                  <a:schemeClr val="tx1"/>
                </a:solidFill>
                <a:latin typeface="Arial" panose="020B0604020202020204" pitchFamily="34" charset="0"/>
              </a:defRPr>
            </a:lvl5pPr>
            <a:lvl6pPr eaLnBrk="0" fontAlgn="base" hangingPunct="0">
              <a:spcBef>
                <a:spcPct val="0"/>
              </a:spcBef>
              <a:spcAft>
                <a:spcPct val="0"/>
              </a:spcAft>
              <a:tabLst>
                <a:tab pos="5156200" algn="l"/>
              </a:tabLst>
              <a:defRPr>
                <a:solidFill>
                  <a:schemeClr val="tx1"/>
                </a:solidFill>
                <a:latin typeface="Arial" panose="020B0604020202020204" pitchFamily="34" charset="0"/>
              </a:defRPr>
            </a:lvl6pPr>
            <a:lvl7pPr eaLnBrk="0" fontAlgn="base" hangingPunct="0">
              <a:spcBef>
                <a:spcPct val="0"/>
              </a:spcBef>
              <a:spcAft>
                <a:spcPct val="0"/>
              </a:spcAft>
              <a:tabLst>
                <a:tab pos="5156200" algn="l"/>
              </a:tabLst>
              <a:defRPr>
                <a:solidFill>
                  <a:schemeClr val="tx1"/>
                </a:solidFill>
                <a:latin typeface="Arial" panose="020B0604020202020204" pitchFamily="34" charset="0"/>
              </a:defRPr>
            </a:lvl7pPr>
            <a:lvl8pPr eaLnBrk="0" fontAlgn="base" hangingPunct="0">
              <a:spcBef>
                <a:spcPct val="0"/>
              </a:spcBef>
              <a:spcAft>
                <a:spcPct val="0"/>
              </a:spcAft>
              <a:tabLst>
                <a:tab pos="5156200" algn="l"/>
              </a:tabLst>
              <a:defRPr>
                <a:solidFill>
                  <a:schemeClr val="tx1"/>
                </a:solidFill>
                <a:latin typeface="Arial" panose="020B0604020202020204" pitchFamily="34" charset="0"/>
              </a:defRPr>
            </a:lvl8pPr>
            <a:lvl9pPr eaLnBrk="0" fontAlgn="base" hangingPunct="0">
              <a:spcBef>
                <a:spcPct val="0"/>
              </a:spcBef>
              <a:spcAft>
                <a:spcPct val="0"/>
              </a:spcAft>
              <a:tabLst>
                <a:tab pos="5156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2. </a:t>
            </a:r>
            <a:r>
              <a:rPr kumimoji="0" lang="en-US" altLang="en-US" sz="1000" b="1" i="0" u="none" strike="noStrike" cap="none" normalizeH="0" baseline="0" dirty="0" err="1">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BertForClassification</a:t>
            </a: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 Model Sentiment Prediction on unlabeled dataset</a:t>
            </a:r>
            <a:endParaRPr kumimoji="0" lang="en-US" altLang="en-US" sz="1000" b="0" i="0" u="none" strike="noStrike" cap="none" normalizeH="0" baseline="0" dirty="0">
              <a:ln>
                <a:noFill/>
              </a:ln>
              <a:solidFill>
                <a:schemeClr val="tx1"/>
              </a:solidFill>
              <a:effectLst/>
            </a:endParaRPr>
          </a:p>
        </p:txBody>
      </p:sp>
      <p:sp>
        <p:nvSpPr>
          <p:cNvPr id="21" name="TextBox 20">
            <a:extLst>
              <a:ext uri="{FF2B5EF4-FFF2-40B4-BE49-F238E27FC236}">
                <a16:creationId xmlns:a16="http://schemas.microsoft.com/office/drawing/2014/main" id="{D4D5FC79-6D14-FC3A-0D84-623353302790}"/>
              </a:ext>
            </a:extLst>
          </p:cNvPr>
          <p:cNvSpPr txBox="1"/>
          <p:nvPr/>
        </p:nvSpPr>
        <p:spPr>
          <a:xfrm>
            <a:off x="9415196" y="5457634"/>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Tree>
    <p:extLst>
      <p:ext uri="{BB962C8B-B14F-4D97-AF65-F5344CB8AC3E}">
        <p14:creationId xmlns:p14="http://schemas.microsoft.com/office/powerpoint/2010/main" val="3512894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30.09.2023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714582" cy="460215"/>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Linear SVC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311198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9. Linear SVCSentiment Analysis Result</a:t>
            </a:r>
          </a:p>
        </p:txBody>
      </p:sp>
      <p:pic>
        <p:nvPicPr>
          <p:cNvPr id="10" name="Picture 9" descr="A picture containing text, diagram, screenshot, circle&#10;&#10;Description automatically generated">
            <a:extLst>
              <a:ext uri="{FF2B5EF4-FFF2-40B4-BE49-F238E27FC236}">
                <a16:creationId xmlns:a16="http://schemas.microsoft.com/office/drawing/2014/main" id="{36A1AB1F-9F8B-6931-ED84-500461DD9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368" y="1206447"/>
            <a:ext cx="8420296" cy="4849484"/>
          </a:xfrm>
          <a:prstGeom prst="rect">
            <a:avLst/>
          </a:prstGeom>
        </p:spPr>
      </p:pic>
    </p:spTree>
    <p:extLst>
      <p:ext uri="{BB962C8B-B14F-4D97-AF65-F5344CB8AC3E}">
        <p14:creationId xmlns:p14="http://schemas.microsoft.com/office/powerpoint/2010/main" val="3292654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30.09.2023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9249419" cy="468841"/>
          </a:xfrm>
          <a:solidFill>
            <a:srgbClr val="FFFE4E"/>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BertForSequence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2680659" cy="3693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BertForSequenceClassification Result</a:t>
            </a:r>
          </a:p>
        </p:txBody>
      </p:sp>
      <p:pic>
        <p:nvPicPr>
          <p:cNvPr id="10" name="Content Placeholder 9" descr="A close-up of a pie chart&#10;&#10;Description automatically generated with medium confidence">
            <a:extLst>
              <a:ext uri="{FF2B5EF4-FFF2-40B4-BE49-F238E27FC236}">
                <a16:creationId xmlns:a16="http://schemas.microsoft.com/office/drawing/2014/main" id="{2EA7765C-9625-9BBA-1B67-F275A683A7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1064" y="1259010"/>
            <a:ext cx="5142970" cy="5300351"/>
          </a:xfrm>
        </p:spPr>
      </p:pic>
      <p:pic>
        <p:nvPicPr>
          <p:cNvPr id="15" name="Picture 14" descr="A blue circle with black text&#10;&#10;Description automatically generated with medium confidence">
            <a:extLst>
              <a:ext uri="{FF2B5EF4-FFF2-40B4-BE49-F238E27FC236}">
                <a16:creationId xmlns:a16="http://schemas.microsoft.com/office/drawing/2014/main" id="{25AF6D85-5072-A5EB-CC3E-4C9E7872C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112" y="2437692"/>
            <a:ext cx="2161190" cy="2279998"/>
          </a:xfrm>
          <a:prstGeom prst="rect">
            <a:avLst/>
          </a:prstGeom>
        </p:spPr>
      </p:pic>
    </p:spTree>
    <p:extLst>
      <p:ext uri="{BB962C8B-B14F-4D97-AF65-F5344CB8AC3E}">
        <p14:creationId xmlns:p14="http://schemas.microsoft.com/office/powerpoint/2010/main" val="2719975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kumimoji="0" lang="de-DE" altLang="en-US" sz="28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Vader Lexicon Sentiment Analysis Result </a:t>
            </a:r>
            <a:endParaRPr lang="de-DE" sz="2800" kern="1200" cap="all" spc="-20" baseline="0" dirty="0">
              <a:latin typeface="Source Sans Pro Bold" panose="020B0703030503020204" pitchFamily="34" charset="0"/>
              <a:ea typeface="+mj-ea"/>
              <a:cs typeface="+mj-cs"/>
            </a:endParaRPr>
          </a:p>
        </p:txBody>
      </p:sp>
      <p:pic>
        <p:nvPicPr>
          <p:cNvPr id="8" name="Picture 7" descr="A screenshot of a graph&#10;&#10;Description automatically generated with low confidence">
            <a:extLst>
              <a:ext uri="{FF2B5EF4-FFF2-40B4-BE49-F238E27FC236}">
                <a16:creationId xmlns:a16="http://schemas.microsoft.com/office/drawing/2014/main" id="{2415B594-02B2-2262-6969-C08B180B1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36" y="1010933"/>
            <a:ext cx="5306786" cy="5355771"/>
          </a:xfrm>
          <a:prstGeom prst="rect">
            <a:avLst/>
          </a:prstGeom>
        </p:spPr>
      </p:pic>
      <p:pic>
        <p:nvPicPr>
          <p:cNvPr id="10" name="Picture 9" descr="A blue circle with text&#10;&#10;Description automatically generated with medium confidence">
            <a:extLst>
              <a:ext uri="{FF2B5EF4-FFF2-40B4-BE49-F238E27FC236}">
                <a16:creationId xmlns:a16="http://schemas.microsoft.com/office/drawing/2014/main" id="{F2007F89-91BC-C3C9-1197-4AFF6F69D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209" y="1008534"/>
            <a:ext cx="2552700" cy="2264229"/>
          </a:xfrm>
          <a:prstGeom prst="rect">
            <a:avLst/>
          </a:prstGeom>
        </p:spPr>
      </p:pic>
      <p:sp>
        <p:nvSpPr>
          <p:cNvPr id="14" name="TextBox 13">
            <a:extLst>
              <a:ext uri="{FF2B5EF4-FFF2-40B4-BE49-F238E27FC236}">
                <a16:creationId xmlns:a16="http://schemas.microsoft.com/office/drawing/2014/main" id="{C684716A-EC2A-0808-EFD0-E70E29C45217}"/>
              </a:ext>
            </a:extLst>
          </p:cNvPr>
          <p:cNvSpPr txBox="1"/>
          <p:nvPr/>
        </p:nvSpPr>
        <p:spPr>
          <a:xfrm>
            <a:off x="6609990" y="6173585"/>
            <a:ext cx="3405278"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9" name="TextBox 18">
            <a:extLst>
              <a:ext uri="{FF2B5EF4-FFF2-40B4-BE49-F238E27FC236}">
                <a16:creationId xmlns:a16="http://schemas.microsoft.com/office/drawing/2014/main" id="{D8065CD1-F4DA-A88F-2B1D-4BBBD7FBF29E}"/>
              </a:ext>
            </a:extLst>
          </p:cNvPr>
          <p:cNvSpPr txBox="1"/>
          <p:nvPr/>
        </p:nvSpPr>
        <p:spPr>
          <a:xfrm>
            <a:off x="6896100" y="3571496"/>
            <a:ext cx="1938786" cy="830997"/>
          </a:xfrm>
          <a:prstGeom prst="rect">
            <a:avLst/>
          </a:prstGeom>
          <a:noFill/>
          <a:ln>
            <a:noFill/>
          </a:ln>
        </p:spPr>
        <p:txBody>
          <a:bodyPr wrap="square">
            <a:spAutoFit/>
          </a:bodyPr>
          <a:lstStyle/>
          <a:p>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1 = positive</a:t>
            </a:r>
          </a:p>
          <a:p>
            <a:r>
              <a:rPr lang="en-US" sz="1600" dirty="0">
                <a:latin typeface="Arial" panose="020B0604020202020204" pitchFamily="34" charset="0"/>
              </a:rPr>
              <a:t>0 = neutral</a:t>
            </a:r>
          </a:p>
          <a:p>
            <a:r>
              <a:rPr lang="en-US" sz="1600" dirty="0">
                <a:latin typeface="Arial" panose="020B0604020202020204" pitchFamily="34" charset="0"/>
              </a:rPr>
              <a:t>-1 = negative</a:t>
            </a:r>
            <a:endParaRPr lang="en-ID" sz="1600" dirty="0"/>
          </a:p>
        </p:txBody>
      </p:sp>
    </p:spTree>
    <p:extLst>
      <p:ext uri="{BB962C8B-B14F-4D97-AF65-F5344CB8AC3E}">
        <p14:creationId xmlns:p14="http://schemas.microsoft.com/office/powerpoint/2010/main" val="1662327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28</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045789" y="3327368"/>
            <a:ext cx="3243531"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Hypothesis Test</a:t>
            </a:r>
          </a:p>
        </p:txBody>
      </p:sp>
    </p:spTree>
    <p:extLst>
      <p:ext uri="{BB962C8B-B14F-4D97-AF65-F5344CB8AC3E}">
        <p14:creationId xmlns:p14="http://schemas.microsoft.com/office/powerpoint/2010/main" val="2298791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30.09.2023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29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3100" b="1" dirty="0">
                <a:effectLst/>
                <a:latin typeface="+mj-lt"/>
              </a:rPr>
              <a:t>4.5 </a:t>
            </a:r>
            <a:r>
              <a:rPr kumimoji="0" lang="en-US" altLang="en-US" sz="31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a:t>
            </a: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sp>
        <p:nvSpPr>
          <p:cNvPr id="5" name="TextBox 4">
            <a:extLst>
              <a:ext uri="{FF2B5EF4-FFF2-40B4-BE49-F238E27FC236}">
                <a16:creationId xmlns:a16="http://schemas.microsoft.com/office/drawing/2014/main" id="{FD512FAF-3DC0-5BEA-5F79-D242A6203A37}"/>
              </a:ext>
            </a:extLst>
          </p:cNvPr>
          <p:cNvSpPr txBox="1"/>
          <p:nvPr/>
        </p:nvSpPr>
        <p:spPr>
          <a:xfrm>
            <a:off x="6564702" y="1133839"/>
            <a:ext cx="5040702" cy="5201424"/>
          </a:xfrm>
          <a:prstGeom prst="rect">
            <a:avLst/>
          </a:prstGeom>
          <a:noFill/>
          <a:ln>
            <a:noFill/>
          </a:ln>
        </p:spPr>
        <p:txBody>
          <a:bodyPr wrap="square">
            <a:spAutoFit/>
          </a:bodyPr>
          <a:lstStyle/>
          <a:p>
            <a:pPr algn="just"/>
            <a:r>
              <a:rPr lang="en-ID" sz="1600" b="1" dirty="0">
                <a:solidFill>
                  <a:srgbClr val="252525"/>
                </a:solidFill>
                <a:effectLst/>
                <a:highlight>
                  <a:srgbClr val="00FF00"/>
                </a:highlight>
                <a:latin typeface="Arial" panose="020B0604020202020204" pitchFamily="34" charset="0"/>
                <a:cs typeface="Arial" panose="020B0604020202020204" pitchFamily="34" charset="0"/>
              </a:rPr>
              <a:t>DF = Degree of Freedom </a:t>
            </a:r>
            <a:r>
              <a:rPr lang="en-ID" sz="1600" dirty="0">
                <a:solidFill>
                  <a:srgbClr val="252525"/>
                </a:solidFill>
                <a:effectLst/>
                <a:highlight>
                  <a:srgbClr val="00FF00"/>
                </a:highlight>
                <a:latin typeface="Arial" panose="020B0604020202020204" pitchFamily="34" charset="0"/>
                <a:cs typeface="Arial" panose="020B0604020202020204" pitchFamily="34" charset="0"/>
              </a:rPr>
              <a:t>= (row -1) * (column -1)</a:t>
            </a: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A table with 2 rows and 6 columns will have </a:t>
            </a:r>
            <a:r>
              <a:rPr lang="en-ID" sz="1600" b="1" dirty="0">
                <a:solidFill>
                  <a:srgbClr val="FF0000"/>
                </a:solidFill>
                <a:effectLst/>
                <a:latin typeface="Arial" panose="020B0604020202020204" pitchFamily="34" charset="0"/>
                <a:cs typeface="Arial" panose="020B0604020202020204" pitchFamily="34" charset="0"/>
              </a:rPr>
              <a:t>DF = 5</a:t>
            </a:r>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A table with 4 rows and 6 columns will have </a:t>
            </a:r>
            <a:r>
              <a:rPr lang="en-ID" sz="1600" b="1" dirty="0">
                <a:solidFill>
                  <a:srgbClr val="FF0000"/>
                </a:solidFill>
                <a:effectLst/>
                <a:latin typeface="Arial" panose="020B0604020202020204" pitchFamily="34" charset="0"/>
                <a:cs typeface="Arial" panose="020B0604020202020204" pitchFamily="34" charset="0"/>
              </a:rPr>
              <a:t>DF = 15</a:t>
            </a:r>
          </a:p>
          <a:p>
            <a:pPr algn="just"/>
            <a:endParaRPr lang="en-ID" sz="1600" b="1" dirty="0">
              <a:solidFill>
                <a:srgbClr val="FF0000"/>
              </a:solidFill>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From DF in the Chi-Square Table, we can find the </a:t>
            </a:r>
            <a:r>
              <a:rPr lang="en-ID" sz="1600" b="1" dirty="0">
                <a:solidFill>
                  <a:srgbClr val="252525"/>
                </a:solidFill>
                <a:effectLst/>
                <a:latin typeface="Arial" panose="020B0604020202020204" pitchFamily="34" charset="0"/>
                <a:cs typeface="Arial" panose="020B0604020202020204" pitchFamily="34" charset="0"/>
              </a:rPr>
              <a:t>Critical value.</a:t>
            </a:r>
          </a:p>
          <a:p>
            <a:pPr algn="just"/>
            <a:endParaRPr lang="en-ID" sz="1600" b="1" dirty="0">
              <a:solidFill>
                <a:srgbClr val="FF0000"/>
              </a:solidFill>
              <a:latin typeface="Arial" panose="020B0604020202020204" pitchFamily="34" charset="0"/>
              <a:cs typeface="Arial" panose="020B0604020202020204" pitchFamily="34" charset="0"/>
            </a:endParaRPr>
          </a:p>
          <a:p>
            <a:pPr algn="just"/>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DF = 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and a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p-value of 0.05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6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11.070</a:t>
            </a:r>
            <a:endParaRPr lang="en-ID" sz="16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algn="just"/>
            <a:endParaRPr lang="en-ID" sz="1600" b="1" dirty="0">
              <a:solidFill>
                <a:srgbClr val="FF0000"/>
              </a:solidFill>
              <a:latin typeface="Arial" panose="020B0604020202020204" pitchFamily="34" charset="0"/>
              <a:cs typeface="Arial" panose="020B0604020202020204" pitchFamily="34" charset="0"/>
            </a:endParaRPr>
          </a:p>
          <a:p>
            <a:pPr algn="just"/>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DF =15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and a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p-value of 0.05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6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6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If the </a:t>
            </a:r>
            <a:r>
              <a:rPr lang="en-ID" sz="1600" b="1" dirty="0">
                <a:solidFill>
                  <a:srgbClr val="00B050"/>
                </a:solidFill>
                <a:effectLst/>
                <a:latin typeface="Arial" panose="020B0604020202020204" pitchFamily="34" charset="0"/>
                <a:cs typeface="Arial" panose="020B0604020202020204" pitchFamily="34" charset="0"/>
              </a:rPr>
              <a:t>Chi-Square statistic</a:t>
            </a:r>
            <a:r>
              <a:rPr lang="en-ID" sz="1600" dirty="0">
                <a:solidFill>
                  <a:srgbClr val="252525"/>
                </a:solidFill>
                <a:effectLst/>
                <a:latin typeface="Arial" panose="020B0604020202020204" pitchFamily="34" charset="0"/>
                <a:cs typeface="Arial" panose="020B0604020202020204" pitchFamily="34" charset="0"/>
              </a:rPr>
              <a:t> is larger than the critical value, we can reject the null hypothesis of independence.</a:t>
            </a:r>
          </a:p>
          <a:p>
            <a:pPr algn="just"/>
            <a:endParaRPr lang="en-US" sz="1400" dirty="0">
              <a:latin typeface="Arial" panose="020B0604020202020204" pitchFamily="34" charset="0"/>
              <a:ea typeface="Palatino Linotype" panose="02040502050505030304" pitchFamily="18" charset="0"/>
              <a:cs typeface="Arial" panose="020B0604020202020204" pitchFamily="34" charset="0"/>
            </a:endParaRPr>
          </a:p>
          <a:p>
            <a:pPr algn="just"/>
            <a:endParaRPr lang="en-ID" sz="1400" dirty="0"/>
          </a:p>
        </p:txBody>
      </p:sp>
      <p:sp>
        <p:nvSpPr>
          <p:cNvPr id="7" name="TextBox 6">
            <a:extLst>
              <a:ext uri="{FF2B5EF4-FFF2-40B4-BE49-F238E27FC236}">
                <a16:creationId xmlns:a16="http://schemas.microsoft.com/office/drawing/2014/main" id="{A3E7A20A-998C-DA4A-3E7E-16E20A5874F0}"/>
              </a:ext>
            </a:extLst>
          </p:cNvPr>
          <p:cNvSpPr txBox="1"/>
          <p:nvPr/>
        </p:nvSpPr>
        <p:spPr>
          <a:xfrm>
            <a:off x="2544793" y="6257229"/>
            <a:ext cx="4138346" cy="246221"/>
          </a:xfrm>
          <a:prstGeom prst="rect">
            <a:avLst/>
          </a:prstGeom>
          <a:noFill/>
          <a:ln>
            <a:noFill/>
          </a:ln>
        </p:spPr>
        <p:txBody>
          <a:bodyPr wrap="square">
            <a:spAutoFit/>
          </a:bodyPr>
          <a:lstStyle/>
          <a:p>
            <a:r>
              <a:rPr lang="en-US" sz="1000" b="0" kern="0" dirty="0">
                <a:effectLst/>
                <a:latin typeface="Arial" panose="020B0604020202020204" pitchFamily="34" charset="0"/>
                <a:ea typeface="Palatino Linotype" panose="02040502050505030304" pitchFamily="18" charset="0"/>
                <a:cs typeface="Arial" panose="020B0604020202020204" pitchFamily="34" charset="0"/>
              </a:rPr>
              <a:t>Source: Retrieved from: Chi-square Test in Spreadsheets. 2019.</a:t>
            </a:r>
            <a:endParaRPr lang="en-ID" sz="1000" dirty="0"/>
          </a:p>
        </p:txBody>
      </p:sp>
      <p:pic>
        <p:nvPicPr>
          <p:cNvPr id="8" name="Picture 7">
            <a:extLst>
              <a:ext uri="{FF2B5EF4-FFF2-40B4-BE49-F238E27FC236}">
                <a16:creationId xmlns:a16="http://schemas.microsoft.com/office/drawing/2014/main" id="{1791A71F-F688-3BE7-861A-FD2892515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96" y="949648"/>
            <a:ext cx="5667556" cy="5282311"/>
          </a:xfrm>
          <a:prstGeom prst="rect">
            <a:avLst/>
          </a:prstGeom>
        </p:spPr>
      </p:pic>
    </p:spTree>
    <p:extLst>
      <p:ext uri="{BB962C8B-B14F-4D97-AF65-F5344CB8AC3E}">
        <p14:creationId xmlns:p14="http://schemas.microsoft.com/office/powerpoint/2010/main" val="390925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0984" cy="594000"/>
          </a:xfrm>
          <a:solidFill>
            <a:srgbClr val="92D050"/>
          </a:solidFill>
        </p:spPr>
        <p:txBody>
          <a:bodyPr/>
          <a:lstStyle/>
          <a:p>
            <a:r>
              <a:rPr lang="de-DE" dirty="0"/>
              <a:t>1. Introduction</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01</a:t>
            </a:r>
          </a:p>
        </p:txBody>
      </p:sp>
    </p:spTree>
    <p:extLst>
      <p:ext uri="{BB962C8B-B14F-4D97-AF65-F5344CB8AC3E}">
        <p14:creationId xmlns:p14="http://schemas.microsoft.com/office/powerpoint/2010/main" val="2892216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30.09.2023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802256" y="342783"/>
            <a:ext cx="8471140" cy="458484"/>
          </a:xfrm>
          <a:solidFill>
            <a:srgbClr val="FFFE4E"/>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Statistic Calculation on Pairing Continents</a:t>
            </a:r>
            <a:endParaRPr lang="de-DE" sz="2800" kern="1200" cap="all" spc="-20" baseline="0" dirty="0">
              <a:latin typeface="Source Sans Pro Bold" panose="020B0703030503020204" pitchFamily="34" charset="0"/>
              <a:ea typeface="+mj-ea"/>
              <a:cs typeface="+mj-cs"/>
            </a:endParaRPr>
          </a:p>
        </p:txBody>
      </p:sp>
      <p:pic>
        <p:nvPicPr>
          <p:cNvPr id="12" name="Picture 11" descr="A picture containing text, screenshot, number, font&#10;&#10;Description automatically generated">
            <a:extLst>
              <a:ext uri="{FF2B5EF4-FFF2-40B4-BE49-F238E27FC236}">
                <a16:creationId xmlns:a16="http://schemas.microsoft.com/office/drawing/2014/main" id="{9707792B-2A6C-F149-7BC3-5A42626A7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21" y="1094192"/>
            <a:ext cx="5359690" cy="4974099"/>
          </a:xfrm>
          <a:prstGeom prst="rect">
            <a:avLst/>
          </a:prstGeom>
        </p:spPr>
      </p:pic>
      <p:pic>
        <p:nvPicPr>
          <p:cNvPr id="5" name="Picture 4">
            <a:extLst>
              <a:ext uri="{FF2B5EF4-FFF2-40B4-BE49-F238E27FC236}">
                <a16:creationId xmlns:a16="http://schemas.microsoft.com/office/drawing/2014/main" id="{3DEFA2D6-8018-B4F8-AEC9-4692474BB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911" y="2163346"/>
            <a:ext cx="5589961" cy="2803145"/>
          </a:xfrm>
          <a:prstGeom prst="rect">
            <a:avLst/>
          </a:prstGeom>
        </p:spPr>
      </p:pic>
    </p:spTree>
    <p:extLst>
      <p:ext uri="{BB962C8B-B14F-4D97-AF65-F5344CB8AC3E}">
        <p14:creationId xmlns:p14="http://schemas.microsoft.com/office/powerpoint/2010/main" val="16519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31</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7" y="342783"/>
            <a:ext cx="7566912"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result on pairing continents</a:t>
            </a:r>
            <a:endParaRPr lang="de-DE" sz="2800" kern="1200" cap="all" spc="-20" baseline="0" dirty="0">
              <a:latin typeface="Source Sans Pro Bold" panose="020B0703030503020204" pitchFamily="34" charset="0"/>
              <a:ea typeface="+mj-ea"/>
              <a:cs typeface="+mj-cs"/>
            </a:endParaRPr>
          </a:p>
        </p:txBody>
      </p:sp>
      <p:graphicFrame>
        <p:nvGraphicFramePr>
          <p:cNvPr id="19" name="Content Placeholder 18">
            <a:extLst>
              <a:ext uri="{FF2B5EF4-FFF2-40B4-BE49-F238E27FC236}">
                <a16:creationId xmlns:a16="http://schemas.microsoft.com/office/drawing/2014/main" id="{FF838990-C0EB-80A8-4C0C-67B4496D2002}"/>
              </a:ext>
            </a:extLst>
          </p:cNvPr>
          <p:cNvGraphicFramePr>
            <a:graphicFrameLocks noGrp="1"/>
          </p:cNvGraphicFramePr>
          <p:nvPr>
            <p:ph idx="1"/>
            <p:extLst>
              <p:ext uri="{D42A27DB-BD31-4B8C-83A1-F6EECF244321}">
                <p14:modId xmlns:p14="http://schemas.microsoft.com/office/powerpoint/2010/main" val="1850256459"/>
              </p:ext>
            </p:extLst>
          </p:nvPr>
        </p:nvGraphicFramePr>
        <p:xfrm>
          <a:off x="447027" y="1349714"/>
          <a:ext cx="11034732" cy="3496769"/>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2565383">
                  <a:extLst>
                    <a:ext uri="{9D8B030D-6E8A-4147-A177-3AD203B41FA5}">
                      <a16:colId xmlns:a16="http://schemas.microsoft.com/office/drawing/2014/main" val="1571326564"/>
                    </a:ext>
                  </a:extLst>
                </a:gridCol>
                <a:gridCol w="1486473">
                  <a:extLst>
                    <a:ext uri="{9D8B030D-6E8A-4147-A177-3AD203B41FA5}">
                      <a16:colId xmlns:a16="http://schemas.microsoft.com/office/drawing/2014/main" val="2546569889"/>
                    </a:ext>
                  </a:extLst>
                </a:gridCol>
                <a:gridCol w="1318787">
                  <a:extLst>
                    <a:ext uri="{9D8B030D-6E8A-4147-A177-3AD203B41FA5}">
                      <a16:colId xmlns:a16="http://schemas.microsoft.com/office/drawing/2014/main" val="467658794"/>
                    </a:ext>
                  </a:extLst>
                </a:gridCol>
                <a:gridCol w="2410600">
                  <a:extLst>
                    <a:ext uri="{9D8B030D-6E8A-4147-A177-3AD203B41FA5}">
                      <a16:colId xmlns:a16="http://schemas.microsoft.com/office/drawing/2014/main" val="1414787203"/>
                    </a:ext>
                  </a:extLst>
                </a:gridCol>
                <a:gridCol w="1217633">
                  <a:extLst>
                    <a:ext uri="{9D8B030D-6E8A-4147-A177-3AD203B41FA5}">
                      <a16:colId xmlns:a16="http://schemas.microsoft.com/office/drawing/2014/main" val="4236304684"/>
                    </a:ext>
                  </a:extLst>
                </a:gridCol>
                <a:gridCol w="2035856">
                  <a:extLst>
                    <a:ext uri="{9D8B030D-6E8A-4147-A177-3AD203B41FA5}">
                      <a16:colId xmlns:a16="http://schemas.microsoft.com/office/drawing/2014/main" val="1582882345"/>
                    </a:ext>
                  </a:extLst>
                </a:gridCol>
              </a:tblGrid>
              <a:tr h="829305">
                <a:tc>
                  <a:txBody>
                    <a:bodyPr/>
                    <a:lstStyle/>
                    <a:p>
                      <a:pPr algn="ctr">
                        <a:lnSpc>
                          <a:spcPct val="150000"/>
                        </a:lnSpc>
                      </a:pPr>
                      <a:r>
                        <a:rPr lang="en-ID" sz="1700" b="1" cap="none" spc="0" dirty="0">
                          <a:solidFill>
                            <a:schemeClr val="bg1"/>
                          </a:solidFill>
                          <a:effectLst/>
                        </a:rPr>
                        <a:t>Continent Pair</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Chi-Squared</a:t>
                      </a:r>
                    </a:p>
                    <a:p>
                      <a:pPr algn="ctr">
                        <a:lnSpc>
                          <a:spcPct val="150000"/>
                        </a:lnSpc>
                      </a:pPr>
                      <a:r>
                        <a:rPr lang="en-ID" sz="1700" b="1" cap="none" spc="0">
                          <a:solidFill>
                            <a:schemeClr val="bg1"/>
                          </a:solidFill>
                          <a:effectLst/>
                        </a:rPr>
                        <a:t>Statistic</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Critical Value</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P-Value (significance level (0.05))</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Degrees of Freedom</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Independent (h0)?</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805727499"/>
                  </a:ext>
                </a:extLst>
              </a:tr>
              <a:tr h="400268">
                <a:tc>
                  <a:txBody>
                    <a:bodyPr/>
                    <a:lstStyle/>
                    <a:p>
                      <a:pPr algn="ctr">
                        <a:lnSpc>
                          <a:spcPct val="150000"/>
                        </a:lnSpc>
                      </a:pPr>
                      <a:r>
                        <a:rPr lang="en-ID" sz="1300" b="1" cap="none" spc="0">
                          <a:solidFill>
                            <a:schemeClr val="bg1"/>
                          </a:solidFill>
                          <a:effectLst/>
                        </a:rPr>
                        <a:t>America and Europe</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2,463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0.782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693727959"/>
                  </a:ext>
                </a:extLst>
              </a:tr>
              <a:tr h="400268">
                <a:tc>
                  <a:txBody>
                    <a:bodyPr/>
                    <a:lstStyle/>
                    <a:p>
                      <a:pPr algn="ctr">
                        <a:lnSpc>
                          <a:spcPct val="150000"/>
                        </a:lnSpc>
                      </a:pPr>
                      <a:r>
                        <a:rPr lang="en-ID" sz="1300" b="1" cap="none" spc="0">
                          <a:solidFill>
                            <a:schemeClr val="bg1"/>
                          </a:solidFill>
                          <a:effectLst/>
                        </a:rPr>
                        <a:t>America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3.801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0.578</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4006186462"/>
                  </a:ext>
                </a:extLst>
              </a:tr>
              <a:tr h="400268">
                <a:tc>
                  <a:txBody>
                    <a:bodyPr/>
                    <a:lstStyle/>
                    <a:p>
                      <a:pPr algn="ctr">
                        <a:lnSpc>
                          <a:spcPct val="150000"/>
                        </a:lnSpc>
                      </a:pPr>
                      <a:r>
                        <a:rPr lang="en-ID" sz="1300" b="1" cap="none" spc="0">
                          <a:solidFill>
                            <a:schemeClr val="bg1"/>
                          </a:solidFill>
                          <a:effectLst/>
                        </a:rPr>
                        <a:t>America and Australia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1.971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dirty="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0.853</a:t>
                      </a:r>
                      <a:endParaRPr lang="en-ID" sz="1400" dirty="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726828300"/>
                  </a:ext>
                </a:extLst>
              </a:tr>
              <a:tr h="400268">
                <a:tc>
                  <a:txBody>
                    <a:bodyPr/>
                    <a:lstStyle/>
                    <a:p>
                      <a:pPr algn="ctr">
                        <a:lnSpc>
                          <a:spcPct val="150000"/>
                        </a:lnSpc>
                      </a:pPr>
                      <a:r>
                        <a:rPr lang="en-ID" sz="1300" b="1" cap="none" spc="0">
                          <a:solidFill>
                            <a:schemeClr val="bg1"/>
                          </a:solidFill>
                          <a:effectLst/>
                        </a:rPr>
                        <a:t>Europe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5.103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0.403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255972360"/>
                  </a:ext>
                </a:extLst>
              </a:tr>
              <a:tr h="400268">
                <a:tc>
                  <a:txBody>
                    <a:bodyPr/>
                    <a:lstStyle/>
                    <a:p>
                      <a:pPr algn="ctr">
                        <a:lnSpc>
                          <a:spcPct val="150000"/>
                        </a:lnSpc>
                      </a:pPr>
                      <a:r>
                        <a:rPr lang="en-ID" sz="1300" b="1" cap="none" spc="0" dirty="0">
                          <a:solidFill>
                            <a:schemeClr val="bg1"/>
                          </a:solidFill>
                          <a:effectLst/>
                        </a:rPr>
                        <a:t>Europe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2.049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0.842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4024561498"/>
                  </a:ext>
                </a:extLst>
              </a:tr>
              <a:tr h="400268">
                <a:tc>
                  <a:txBody>
                    <a:bodyPr/>
                    <a:lstStyle/>
                    <a:p>
                      <a:pPr algn="ctr">
                        <a:lnSpc>
                          <a:spcPct val="150000"/>
                        </a:lnSpc>
                      </a:pPr>
                      <a:r>
                        <a:rPr lang="en-ID" sz="1300" b="1" cap="none" spc="0" dirty="0">
                          <a:solidFill>
                            <a:schemeClr val="bg1"/>
                          </a:solidFill>
                          <a:effectLst/>
                        </a:rPr>
                        <a:t>Asia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0.909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0.969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dirty="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dirty="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577923982"/>
                  </a:ext>
                </a:extLst>
              </a:tr>
            </a:tbl>
          </a:graphicData>
        </a:graphic>
      </p:graphicFrame>
      <p:sp>
        <p:nvSpPr>
          <p:cNvPr id="22" name="TextBox 21">
            <a:extLst>
              <a:ext uri="{FF2B5EF4-FFF2-40B4-BE49-F238E27FC236}">
                <a16:creationId xmlns:a16="http://schemas.microsoft.com/office/drawing/2014/main" id="{94EC7327-6DAD-9379-23CF-F8046F4700DD}"/>
              </a:ext>
            </a:extLst>
          </p:cNvPr>
          <p:cNvSpPr txBox="1"/>
          <p:nvPr/>
        </p:nvSpPr>
        <p:spPr>
          <a:xfrm>
            <a:off x="311791" y="1047484"/>
            <a:ext cx="3673612" cy="246221"/>
          </a:xfrm>
          <a:prstGeom prst="rect">
            <a:avLst/>
          </a:prstGeom>
          <a:noFill/>
          <a:ln>
            <a:no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3. Hypothesis Testing result for Pair Locations </a:t>
            </a:r>
            <a:endParaRPr kumimoji="0" lang="en-US" altLang="en-US" sz="1000" b="0" i="0" u="none" strike="noStrike" cap="none" normalizeH="0" baseline="0" dirty="0">
              <a:ln>
                <a:noFill/>
              </a:ln>
              <a:solidFill>
                <a:schemeClr val="tx1"/>
              </a:solidFill>
              <a:effectLst/>
            </a:endParaRPr>
          </a:p>
        </p:txBody>
      </p:sp>
      <p:sp>
        <p:nvSpPr>
          <p:cNvPr id="26" name="TextBox 25">
            <a:extLst>
              <a:ext uri="{FF2B5EF4-FFF2-40B4-BE49-F238E27FC236}">
                <a16:creationId xmlns:a16="http://schemas.microsoft.com/office/drawing/2014/main" id="{A7E43D4B-1417-4F3E-E26B-8C573D3CA991}"/>
              </a:ext>
            </a:extLst>
          </p:cNvPr>
          <p:cNvSpPr txBox="1"/>
          <p:nvPr/>
        </p:nvSpPr>
        <p:spPr>
          <a:xfrm>
            <a:off x="9604167" y="4902492"/>
            <a:ext cx="2257155"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
        <p:nvSpPr>
          <p:cNvPr id="28" name="TextBox 27">
            <a:extLst>
              <a:ext uri="{FF2B5EF4-FFF2-40B4-BE49-F238E27FC236}">
                <a16:creationId xmlns:a16="http://schemas.microsoft.com/office/drawing/2014/main" id="{ABC5A4FE-17E7-3419-A209-AC2E8F1A6F0D}"/>
              </a:ext>
            </a:extLst>
          </p:cNvPr>
          <p:cNvSpPr txBox="1"/>
          <p:nvPr/>
        </p:nvSpPr>
        <p:spPr>
          <a:xfrm>
            <a:off x="120770" y="5229344"/>
            <a:ext cx="11360989" cy="1028808"/>
          </a:xfrm>
          <a:prstGeom prst="rect">
            <a:avLst/>
          </a:prstGeom>
          <a:noFill/>
          <a:ln>
            <a:noFill/>
          </a:ln>
        </p:spPr>
        <p:txBody>
          <a:bodyPr wrap="square">
            <a:spAutoFit/>
          </a:bodyPr>
          <a:lstStyle/>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4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Statistics are lesser than Critical values</a:t>
            </a: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This means that it is </a:t>
            </a:r>
            <a:r>
              <a:rPr lang="en-ID" sz="14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variables.</a:t>
            </a: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4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a:t>
            </a: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14137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30.09.2023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32</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264769" y="4303361"/>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0" y="342783"/>
            <a:ext cx="8070403" cy="458484"/>
          </a:xfrm>
          <a:solidFill>
            <a:srgbClr val="FFFE4E"/>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a:t>
            </a:r>
            <a:endParaRPr lang="de-DE" sz="2800" kern="1200" cap="all" spc="-20" baseline="0" dirty="0">
              <a:latin typeface="Source Sans Pro Bold" panose="020B0703030503020204" pitchFamily="34" charset="0"/>
              <a:ea typeface="+mj-ea"/>
              <a:cs typeface="+mj-cs"/>
            </a:endParaRPr>
          </a:p>
        </p:txBody>
      </p:sp>
      <p:graphicFrame>
        <p:nvGraphicFramePr>
          <p:cNvPr id="7" name="Content Placeholder 6">
            <a:extLst>
              <a:ext uri="{FF2B5EF4-FFF2-40B4-BE49-F238E27FC236}">
                <a16:creationId xmlns:a16="http://schemas.microsoft.com/office/drawing/2014/main" id="{0A4233AA-0741-645E-ED95-50740CBD406E}"/>
              </a:ext>
            </a:extLst>
          </p:cNvPr>
          <p:cNvGraphicFramePr>
            <a:graphicFrameLocks noGrp="1"/>
          </p:cNvGraphicFramePr>
          <p:nvPr>
            <p:ph idx="1"/>
            <p:extLst>
              <p:ext uri="{D42A27DB-BD31-4B8C-83A1-F6EECF244321}">
                <p14:modId xmlns:p14="http://schemas.microsoft.com/office/powerpoint/2010/main" val="3878263182"/>
              </p:ext>
            </p:extLst>
          </p:nvPr>
        </p:nvGraphicFramePr>
        <p:xfrm>
          <a:off x="581894" y="1362644"/>
          <a:ext cx="10528931" cy="2731272"/>
        </p:xfrm>
        <a:graphic>
          <a:graphicData uri="http://schemas.openxmlformats.org/drawingml/2006/table">
            <a:tbl>
              <a:tblPr firstRow="1" firstCol="1" bandRow="1">
                <a:solidFill>
                  <a:schemeClr val="bg1"/>
                </a:solidFill>
                <a:tableStyleId>{5C22544A-7EE6-4342-B048-85BDC9FD1C3A}</a:tableStyleId>
              </a:tblPr>
              <a:tblGrid>
                <a:gridCol w="1835735">
                  <a:extLst>
                    <a:ext uri="{9D8B030D-6E8A-4147-A177-3AD203B41FA5}">
                      <a16:colId xmlns:a16="http://schemas.microsoft.com/office/drawing/2014/main" val="3462972634"/>
                    </a:ext>
                  </a:extLst>
                </a:gridCol>
                <a:gridCol w="1117862">
                  <a:extLst>
                    <a:ext uri="{9D8B030D-6E8A-4147-A177-3AD203B41FA5}">
                      <a16:colId xmlns:a16="http://schemas.microsoft.com/office/drawing/2014/main" val="623344809"/>
                    </a:ext>
                  </a:extLst>
                </a:gridCol>
                <a:gridCol w="1479983">
                  <a:extLst>
                    <a:ext uri="{9D8B030D-6E8A-4147-A177-3AD203B41FA5}">
                      <a16:colId xmlns:a16="http://schemas.microsoft.com/office/drawing/2014/main" val="3897529799"/>
                    </a:ext>
                  </a:extLst>
                </a:gridCol>
                <a:gridCol w="1435878">
                  <a:extLst>
                    <a:ext uri="{9D8B030D-6E8A-4147-A177-3AD203B41FA5}">
                      <a16:colId xmlns:a16="http://schemas.microsoft.com/office/drawing/2014/main" val="856646109"/>
                    </a:ext>
                  </a:extLst>
                </a:gridCol>
                <a:gridCol w="1161965">
                  <a:extLst>
                    <a:ext uri="{9D8B030D-6E8A-4147-A177-3AD203B41FA5}">
                      <a16:colId xmlns:a16="http://schemas.microsoft.com/office/drawing/2014/main" val="3895269639"/>
                    </a:ext>
                  </a:extLst>
                </a:gridCol>
                <a:gridCol w="1117862">
                  <a:extLst>
                    <a:ext uri="{9D8B030D-6E8A-4147-A177-3AD203B41FA5}">
                      <a16:colId xmlns:a16="http://schemas.microsoft.com/office/drawing/2014/main" val="3112037624"/>
                    </a:ext>
                  </a:extLst>
                </a:gridCol>
                <a:gridCol w="1117863">
                  <a:extLst>
                    <a:ext uri="{9D8B030D-6E8A-4147-A177-3AD203B41FA5}">
                      <a16:colId xmlns:a16="http://schemas.microsoft.com/office/drawing/2014/main" val="3156919699"/>
                    </a:ext>
                  </a:extLst>
                </a:gridCol>
                <a:gridCol w="1261783">
                  <a:extLst>
                    <a:ext uri="{9D8B030D-6E8A-4147-A177-3AD203B41FA5}">
                      <a16:colId xmlns:a16="http://schemas.microsoft.com/office/drawing/2014/main" val="2161939277"/>
                    </a:ext>
                  </a:extLst>
                </a:gridCol>
              </a:tblGrid>
              <a:tr h="416998">
                <a:tc>
                  <a:txBody>
                    <a:bodyPr/>
                    <a:lstStyle/>
                    <a:p>
                      <a:pPr algn="ctr"/>
                      <a:r>
                        <a:rPr lang="en-ID" sz="1600" b="0" cap="none" spc="0" dirty="0">
                          <a:solidFill>
                            <a:schemeClr val="bg1"/>
                          </a:solidFill>
                          <a:effectLst/>
                        </a:rPr>
                        <a:t>Continent</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joy</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sadness</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surprise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anger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love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fear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a:solidFill>
                            <a:schemeClr val="bg1"/>
                          </a:solidFill>
                          <a:effectLst/>
                        </a:rPr>
                        <a:t>Row Total</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21728848"/>
                  </a:ext>
                </a:extLst>
              </a:tr>
              <a:tr h="416998">
                <a:tc>
                  <a:txBody>
                    <a:bodyPr/>
                    <a:lstStyle/>
                    <a:p>
                      <a:pPr algn="ctr"/>
                      <a:r>
                        <a:rPr lang="en-ID" sz="1600" b="0" cap="none" spc="0" dirty="0">
                          <a:solidFill>
                            <a:schemeClr val="tx1"/>
                          </a:solidFill>
                          <a:effectLst/>
                        </a:rPr>
                        <a:t>America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0.045</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0.420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0.093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161829950"/>
                  </a:ext>
                </a:extLst>
              </a:tr>
              <a:tr h="416998">
                <a:tc>
                  <a:txBody>
                    <a:bodyPr/>
                    <a:lstStyle/>
                    <a:p>
                      <a:pPr algn="ctr"/>
                      <a:r>
                        <a:rPr lang="en-ID" sz="1600" b="0" cap="none" spc="0" dirty="0">
                          <a:solidFill>
                            <a:schemeClr val="tx1"/>
                          </a:solidFill>
                          <a:effectLst/>
                        </a:rPr>
                        <a:t>Europe</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0.227</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0.691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0.624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2.138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967296822"/>
                  </a:ext>
                </a:extLst>
              </a:tr>
              <a:tr h="416998">
                <a:tc>
                  <a:txBody>
                    <a:bodyPr/>
                    <a:lstStyle/>
                    <a:p>
                      <a:pPr algn="ctr"/>
                      <a:r>
                        <a:rPr lang="en-ID" sz="1600" b="0" cap="none" spc="0" dirty="0">
                          <a:solidFill>
                            <a:schemeClr val="tx1"/>
                          </a:solidFill>
                          <a:effectLst/>
                        </a:rPr>
                        <a:t>Australia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0.028</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0.790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0.583</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1.839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3645446049"/>
                  </a:ext>
                </a:extLst>
              </a:tr>
              <a:tr h="416998">
                <a:tc>
                  <a:txBody>
                    <a:bodyPr/>
                    <a:lstStyle/>
                    <a:p>
                      <a:pPr algn="ctr"/>
                      <a:r>
                        <a:rPr lang="en-ID" sz="1600" b="0" cap="none" spc="0" dirty="0">
                          <a:solidFill>
                            <a:schemeClr val="tx1"/>
                          </a:solidFill>
                          <a:effectLst/>
                        </a:rPr>
                        <a:t>Asia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0.972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0.144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1.279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1.421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4.047</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871741303"/>
                  </a:ext>
                </a:extLst>
              </a:tr>
              <a:tr h="416998">
                <a:tc>
                  <a:txBody>
                    <a:bodyPr/>
                    <a:lstStyle/>
                    <a:p>
                      <a:pPr algn="ctr"/>
                      <a:r>
                        <a:rPr lang="en-ID" sz="1600" b="0" cap="none" spc="0" dirty="0">
                          <a:solidFill>
                            <a:schemeClr val="tx1"/>
                          </a:solidFill>
                          <a:effectLst/>
                        </a:rPr>
                        <a:t>Column Total</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b">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1.265</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2.913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1.643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1.020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910563918"/>
                  </a:ext>
                </a:extLst>
              </a:tr>
            </a:tbl>
          </a:graphicData>
        </a:graphic>
      </p:graphicFrame>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Table 4. Hypothesis Testing result for All Locations </a:t>
            </a:r>
          </a:p>
        </p:txBody>
      </p:sp>
      <p:sp>
        <p:nvSpPr>
          <p:cNvPr id="13" name="TextBox 12">
            <a:extLst>
              <a:ext uri="{FF2B5EF4-FFF2-40B4-BE49-F238E27FC236}">
                <a16:creationId xmlns:a16="http://schemas.microsoft.com/office/drawing/2014/main" id="{C7759DCE-E110-6752-8C85-DE8B1CDAC2E1}"/>
              </a:ext>
            </a:extLst>
          </p:cNvPr>
          <p:cNvSpPr txBox="1"/>
          <p:nvPr/>
        </p:nvSpPr>
        <p:spPr>
          <a:xfrm>
            <a:off x="296032" y="4259189"/>
            <a:ext cx="11188459" cy="2967800"/>
          </a:xfrm>
          <a:prstGeom prst="rect">
            <a:avLst/>
          </a:prstGeom>
          <a:noFill/>
          <a:ln>
            <a:noFill/>
          </a:ln>
        </p:spPr>
        <p:txBody>
          <a:bodyPr wrap="square">
            <a:spAutoFit/>
          </a:bodyPr>
          <a:lstStyle/>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From the calculation, Chi-Square Statistic 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degree of freedom = (row - 1) * </a:t>
            </a:r>
            <a:r>
              <a:rPr lang="en-US" sz="1200" b="1"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(column - 1) </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(4 - 1) *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6 - 1</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degree of freedom of 15 and a p-value of 0.05 is </a:t>
            </a:r>
            <a:r>
              <a:rPr lang="en-US" sz="12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2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 </a:t>
            </a:r>
            <a:r>
              <a:rPr lang="en-US" sz="1200" b="1"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8.600</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lesser than Critical value 24.99579</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This means that it is </a:t>
            </a:r>
            <a:r>
              <a:rPr lang="en-ID" sz="12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the variables.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 (independent, h0).</a:t>
            </a:r>
            <a:endParaRPr lang="en-ID" sz="1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686663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30.09.2023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33</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557798" y="3960658"/>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8493098"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Overall Result </a:t>
            </a:r>
            <a:endParaRPr lang="de-DE" sz="2800" kern="1200" cap="all" spc="-20" baseline="0" dirty="0">
              <a:latin typeface="Source Sans Pro Bold" panose="020B0703030503020204" pitchFamily="34" charset="0"/>
              <a:ea typeface="+mj-ea"/>
              <a:cs typeface="+mj-cs"/>
            </a:endParaRPr>
          </a:p>
        </p:txBody>
      </p:sp>
      <p:graphicFrame>
        <p:nvGraphicFramePr>
          <p:cNvPr id="3" name="Table 2">
            <a:extLst>
              <a:ext uri="{FF2B5EF4-FFF2-40B4-BE49-F238E27FC236}">
                <a16:creationId xmlns:a16="http://schemas.microsoft.com/office/drawing/2014/main" id="{F8EB1803-A7CD-5EDB-2E2E-3129B0143743}"/>
              </a:ext>
            </a:extLst>
          </p:cNvPr>
          <p:cNvGraphicFramePr>
            <a:graphicFrameLocks noGrp="1"/>
          </p:cNvGraphicFramePr>
          <p:nvPr>
            <p:extLst>
              <p:ext uri="{D42A27DB-BD31-4B8C-83A1-F6EECF244321}">
                <p14:modId xmlns:p14="http://schemas.microsoft.com/office/powerpoint/2010/main" val="3157698871"/>
              </p:ext>
            </p:extLst>
          </p:nvPr>
        </p:nvGraphicFramePr>
        <p:xfrm>
          <a:off x="581891" y="1450645"/>
          <a:ext cx="10916094" cy="2247446"/>
        </p:xfrm>
        <a:graphic>
          <a:graphicData uri="http://schemas.openxmlformats.org/drawingml/2006/table">
            <a:tbl>
              <a:tblPr firstRow="1" firstCol="1" bandRow="1">
                <a:tableStyleId>{21E4AEA4-8DFA-4A89-87EB-49C32662AFE0}</a:tableStyleId>
              </a:tblPr>
              <a:tblGrid>
                <a:gridCol w="2000962">
                  <a:extLst>
                    <a:ext uri="{9D8B030D-6E8A-4147-A177-3AD203B41FA5}">
                      <a16:colId xmlns:a16="http://schemas.microsoft.com/office/drawing/2014/main" val="4007746109"/>
                    </a:ext>
                  </a:extLst>
                </a:gridCol>
                <a:gridCol w="1819992">
                  <a:extLst>
                    <a:ext uri="{9D8B030D-6E8A-4147-A177-3AD203B41FA5}">
                      <a16:colId xmlns:a16="http://schemas.microsoft.com/office/drawing/2014/main" val="1435749627"/>
                    </a:ext>
                  </a:extLst>
                </a:gridCol>
                <a:gridCol w="1273222">
                  <a:extLst>
                    <a:ext uri="{9D8B030D-6E8A-4147-A177-3AD203B41FA5}">
                      <a16:colId xmlns:a16="http://schemas.microsoft.com/office/drawing/2014/main" val="2562732762"/>
                    </a:ext>
                  </a:extLst>
                </a:gridCol>
                <a:gridCol w="2546448">
                  <a:extLst>
                    <a:ext uri="{9D8B030D-6E8A-4147-A177-3AD203B41FA5}">
                      <a16:colId xmlns:a16="http://schemas.microsoft.com/office/drawing/2014/main" val="4278185466"/>
                    </a:ext>
                  </a:extLst>
                </a:gridCol>
                <a:gridCol w="1637735">
                  <a:extLst>
                    <a:ext uri="{9D8B030D-6E8A-4147-A177-3AD203B41FA5}">
                      <a16:colId xmlns:a16="http://schemas.microsoft.com/office/drawing/2014/main" val="1673841206"/>
                    </a:ext>
                  </a:extLst>
                </a:gridCol>
                <a:gridCol w="1637735">
                  <a:extLst>
                    <a:ext uri="{9D8B030D-6E8A-4147-A177-3AD203B41FA5}">
                      <a16:colId xmlns:a16="http://schemas.microsoft.com/office/drawing/2014/main" val="3998353468"/>
                    </a:ext>
                  </a:extLst>
                </a:gridCol>
              </a:tblGrid>
              <a:tr h="931946">
                <a:tc>
                  <a:txBody>
                    <a:bodyPr/>
                    <a:lstStyle/>
                    <a:p>
                      <a:pPr algn="ctr">
                        <a:lnSpc>
                          <a:spcPct val="150000"/>
                        </a:lnSpc>
                      </a:pPr>
                      <a:r>
                        <a:rPr lang="en-ID" sz="2000" dirty="0">
                          <a:effectLst/>
                          <a:latin typeface="Arial" panose="020B0604020202020204" pitchFamily="34" charset="0"/>
                          <a:cs typeface="Arial" panose="020B0604020202020204" pitchFamily="34" charset="0"/>
                        </a:rPr>
                        <a:t>Continent Pair</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Chi-Squared</a:t>
                      </a:r>
                    </a:p>
                    <a:p>
                      <a:pPr algn="ctr">
                        <a:lnSpc>
                          <a:spcPct val="150000"/>
                        </a:lnSpc>
                      </a:pPr>
                      <a:r>
                        <a:rPr lang="en-ID" sz="2000" dirty="0">
                          <a:effectLst/>
                          <a:latin typeface="Arial" panose="020B0604020202020204" pitchFamily="34" charset="0"/>
                          <a:cs typeface="Arial" panose="020B0604020202020204" pitchFamily="34" charset="0"/>
                        </a:rPr>
                        <a:t>Statistic</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Critical Value</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P-Value (significance level (0.05))</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Degrees of Freedom</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Independent (h0)?</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258118360"/>
                  </a:ext>
                </a:extLst>
              </a:tr>
              <a:tr h="932297">
                <a:tc>
                  <a:txBody>
                    <a:bodyPr/>
                    <a:lstStyle/>
                    <a:p>
                      <a:pPr algn="ctr">
                        <a:lnSpc>
                          <a:spcPct val="150000"/>
                        </a:lnSpc>
                      </a:pPr>
                      <a:r>
                        <a:rPr lang="en-ID" sz="2000">
                          <a:effectLst/>
                          <a:latin typeface="Arial" panose="020B0604020202020204" pitchFamily="34" charset="0"/>
                          <a:cs typeface="Arial" panose="020B0604020202020204" pitchFamily="34" charset="0"/>
                        </a:rPr>
                        <a:t>All continents</a:t>
                      </a:r>
                      <a:endParaRPr lang="en-ID" sz="20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8.6</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24.99</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0.897</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15</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Yes</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639910521"/>
                  </a:ext>
                </a:extLst>
              </a:tr>
            </a:tbl>
          </a:graphicData>
        </a:graphic>
      </p:graphicFrame>
      <p:sp>
        <p:nvSpPr>
          <p:cNvPr id="8" name="TextBox 7">
            <a:extLst>
              <a:ext uri="{FF2B5EF4-FFF2-40B4-BE49-F238E27FC236}">
                <a16:creationId xmlns:a16="http://schemas.microsoft.com/office/drawing/2014/main" id="{E2DABC46-EDB7-E5EE-A7A0-7A7F1B6274EC}"/>
              </a:ext>
            </a:extLst>
          </p:cNvPr>
          <p:cNvSpPr txBox="1"/>
          <p:nvPr/>
        </p:nvSpPr>
        <p:spPr>
          <a:xfrm>
            <a:off x="581891" y="4541131"/>
            <a:ext cx="10916094" cy="1569660"/>
          </a:xfrm>
          <a:prstGeom prst="rect">
            <a:avLst/>
          </a:prstGeom>
          <a:noFill/>
          <a:ln>
            <a:noFill/>
          </a:ln>
        </p:spPr>
        <p:txBody>
          <a:bodyPr wrap="square">
            <a:spAutoFit/>
          </a:bodyPr>
          <a:lstStyle/>
          <a:p>
            <a:r>
              <a:rPr lang="en-ID" sz="2400" dirty="0">
                <a:effectLst/>
                <a:latin typeface="Arial" panose="020B0604020202020204" pitchFamily="34" charset="0"/>
                <a:ea typeface="Times New Roman" panose="02020603050405020304" pitchFamily="18" charset="0"/>
              </a:rPr>
              <a:t>The observed Chi-Squared statistic of 8.6 doesn’t exceed this critical value, indicating that the observed frequencies are not significantly different from the expected frequencies. This means that the null hypothesis that the two variables are independent cannot be rejected.</a:t>
            </a:r>
            <a:endParaRPr lang="en-ID" sz="2400" dirty="0"/>
          </a:p>
        </p:txBody>
      </p:sp>
    </p:spTree>
    <p:extLst>
      <p:ext uri="{BB962C8B-B14F-4D97-AF65-F5344CB8AC3E}">
        <p14:creationId xmlns:p14="http://schemas.microsoft.com/office/powerpoint/2010/main" val="282961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30.09.2023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34</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437297" y="5976886"/>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8493098"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 with Python Code</a:t>
            </a:r>
            <a:endParaRPr lang="de-DE" sz="2800" kern="1200" cap="all" spc="-20" baseline="0" dirty="0">
              <a:latin typeface="Source Sans Pro Bold" panose="020B0703030503020204" pitchFamily="34" charset="0"/>
              <a:ea typeface="+mj-ea"/>
              <a:cs typeface="+mj-cs"/>
            </a:endParaRPr>
          </a:p>
        </p:txBody>
      </p:sp>
      <p:sp>
        <p:nvSpPr>
          <p:cNvPr id="9" name="TextBox 8">
            <a:extLst>
              <a:ext uri="{FF2B5EF4-FFF2-40B4-BE49-F238E27FC236}">
                <a16:creationId xmlns:a16="http://schemas.microsoft.com/office/drawing/2014/main" id="{D6AE42AF-28E8-B047-85D6-6F9CE8CB5BB2}"/>
              </a:ext>
            </a:extLst>
          </p:cNvPr>
          <p:cNvSpPr txBox="1"/>
          <p:nvPr/>
        </p:nvSpPr>
        <p:spPr>
          <a:xfrm>
            <a:off x="581891" y="1281923"/>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Hypothesis Testing Python codes</a:t>
            </a:r>
          </a:p>
        </p:txBody>
      </p:sp>
      <p:pic>
        <p:nvPicPr>
          <p:cNvPr id="10" name="Picture 9" descr="A picture containing text, receipt, screenshot, algebra&#10;&#10;Description automatically generated">
            <a:extLst>
              <a:ext uri="{FF2B5EF4-FFF2-40B4-BE49-F238E27FC236}">
                <a16:creationId xmlns:a16="http://schemas.microsoft.com/office/drawing/2014/main" id="{8E5D22FB-E21E-BAF9-38F4-D482B2895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2" y="1589416"/>
            <a:ext cx="10957102" cy="3655444"/>
          </a:xfrm>
          <a:prstGeom prst="rect">
            <a:avLst/>
          </a:prstGeom>
        </p:spPr>
      </p:pic>
    </p:spTree>
    <p:extLst>
      <p:ext uri="{BB962C8B-B14F-4D97-AF65-F5344CB8AC3E}">
        <p14:creationId xmlns:p14="http://schemas.microsoft.com/office/powerpoint/2010/main" val="886231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3849974" cy="594000"/>
          </a:xfrm>
          <a:solidFill>
            <a:srgbClr val="92D050"/>
          </a:solidFill>
        </p:spPr>
        <p:txBody>
          <a:bodyPr/>
          <a:lstStyle/>
          <a:p>
            <a:r>
              <a:rPr lang="de-DE" dirty="0"/>
              <a:t>5. DISCUSSIONS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05</a:t>
            </a:r>
          </a:p>
        </p:txBody>
      </p:sp>
    </p:spTree>
    <p:extLst>
      <p:ext uri="{BB962C8B-B14F-4D97-AF65-F5344CB8AC3E}">
        <p14:creationId xmlns:p14="http://schemas.microsoft.com/office/powerpoint/2010/main" val="88943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30.09.2023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36</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7" y="1183758"/>
            <a:ext cx="11348023" cy="5232917"/>
          </a:xfrm>
        </p:spPr>
        <p:txBody>
          <a:bodyPr/>
          <a:lstStyle/>
          <a:p>
            <a:pPr marL="34925" marR="215900" indent="0" algn="just">
              <a:lnSpc>
                <a:spcPct val="150000"/>
              </a:lnSpc>
              <a:spcAft>
                <a:spcPts val="0"/>
              </a:spcAft>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 Based on the calculated sentiment proportions, all continents have </a:t>
            </a:r>
            <a:r>
              <a:rPr lang="en-US" sz="2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strong positive sentiments. </a:t>
            </a: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Europe has the highest positive sentiment (63.2%), America (62.6%), Australia (59.1%), and Asia (54.7%). </a:t>
            </a:r>
          </a:p>
          <a:p>
            <a:pPr marL="34925" marR="215900" indent="0" algn="just">
              <a:lnSpc>
                <a:spcPct val="150000"/>
              </a:lnSpc>
              <a:spcAft>
                <a:spcPts val="0"/>
              </a:spcAft>
              <a:buNone/>
            </a:pP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2000" b="1" dirty="0">
                <a:solidFill>
                  <a:srgbClr val="252525"/>
                </a:solidFill>
                <a:effectLst/>
                <a:latin typeface="Arial" panose="020B0604020202020204" pitchFamily="34" charset="0"/>
                <a:cs typeface="Arial" panose="020B0604020202020204" pitchFamily="34" charset="0"/>
              </a:rPr>
              <a:t>It means that  </a:t>
            </a:r>
            <a:r>
              <a:rPr lang="en-ID" sz="2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AI robot digital companion corporation marketing may succeed in all these places.</a:t>
            </a:r>
          </a:p>
          <a:p>
            <a:pPr marL="34925" marR="215900" indent="0" algn="just">
              <a:lnSpc>
                <a:spcPct val="150000"/>
              </a:lnSpc>
              <a:spcAft>
                <a:spcPts val="0"/>
              </a:spcAft>
              <a:buNone/>
            </a:pP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 The Chi-Square test supports the null hypothesis of independence. </a:t>
            </a:r>
          </a:p>
          <a:p>
            <a:pPr marL="34925" marR="215900" indent="0" algn="just">
              <a:lnSpc>
                <a:spcPct val="150000"/>
              </a:lnSpc>
              <a:spcAft>
                <a:spcPts val="0"/>
              </a:spcAft>
              <a:buNone/>
            </a:pPr>
            <a:endParaRPr lang="en-ID"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endParaRPr>
          </a:p>
          <a:p>
            <a:pPr marL="0" indent="0" algn="just">
              <a:buNone/>
            </a:pPr>
            <a:r>
              <a:rPr lang="en-ID" sz="2000" b="1" dirty="0">
                <a:solidFill>
                  <a:srgbClr val="252525"/>
                </a:solidFill>
                <a:effectLst/>
                <a:latin typeface="Arial" panose="020B0604020202020204" pitchFamily="34" charset="0"/>
                <a:cs typeface="Arial" panose="020B0604020202020204" pitchFamily="34" charset="0"/>
              </a:rPr>
              <a:t>It means that location is not a significant factor in determining which continent is best for AI robot digital companion company marketing.</a:t>
            </a:r>
            <a:endParaRPr lang="en-ID" sz="20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675208" cy="578845"/>
          </a:xfrm>
          <a:solidFill>
            <a:srgbClr val="92D050"/>
          </a:solidFill>
        </p:spPr>
        <p:txBody>
          <a:bodyPr/>
          <a:lstStyle/>
          <a:p>
            <a:r>
              <a:rPr lang="de-DE" dirty="0"/>
              <a:t>5.1 Result Interpretation</a:t>
            </a:r>
          </a:p>
        </p:txBody>
      </p:sp>
    </p:spTree>
    <p:extLst>
      <p:ext uri="{BB962C8B-B14F-4D97-AF65-F5344CB8AC3E}">
        <p14:creationId xmlns:p14="http://schemas.microsoft.com/office/powerpoint/2010/main" val="4015152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30.09.2023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37</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7" y="1183758"/>
            <a:ext cx="11348023" cy="5232917"/>
          </a:xfrm>
        </p:spPr>
        <p:txBody>
          <a:bodyPr/>
          <a:lstStyle/>
          <a:p>
            <a:pPr marL="34925" marR="215900" indent="0" algn="just">
              <a:lnSpc>
                <a:spcPct val="150000"/>
              </a:lnSpc>
              <a:spcAft>
                <a:spcPts val="0"/>
              </a:spcAft>
              <a:buNone/>
            </a:pPr>
            <a:r>
              <a:rPr lang="en-US" sz="2400" dirty="0">
                <a:effectLst/>
                <a:latin typeface="Arial" panose="020B0604020202020204" pitchFamily="34" charset="0"/>
                <a:ea typeface="Palatino Linotype" panose="02040502050505030304" pitchFamily="18" charset="0"/>
                <a:cs typeface="Arial" panose="020B0604020202020204" pitchFamily="34" charset="0"/>
              </a:rPr>
              <a:t>This study has several limitations. such as:</a:t>
            </a:r>
          </a:p>
          <a:p>
            <a:pPr marL="34925" marR="215900" indent="0" algn="just">
              <a:lnSpc>
                <a:spcPct val="150000"/>
              </a:lnSpc>
              <a:spcAft>
                <a:spcPts val="0"/>
              </a:spcAft>
              <a:buNone/>
            </a:pPr>
            <a:endParaRPr lang="en-US" sz="24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2400" dirty="0">
                <a:effectLst/>
                <a:latin typeface="Arial" panose="020B0604020202020204" pitchFamily="34" charset="0"/>
                <a:ea typeface="Palatino Linotype" panose="02040502050505030304" pitchFamily="18" charset="0"/>
                <a:cs typeface="Arial" panose="020B0604020202020204" pitchFamily="34" charset="0"/>
              </a:rPr>
              <a:t>1. Tweets are collected without regard to </a:t>
            </a:r>
            <a:r>
              <a:rPr lang="en-ID" sz="2400" b="1" dirty="0">
                <a:effectLst/>
                <a:latin typeface="Arial" panose="020B0604020202020204" pitchFamily="34" charset="0"/>
                <a:ea typeface="Palatino Linotype" panose="02040502050505030304" pitchFamily="18" charset="0"/>
                <a:cs typeface="Arial" panose="020B0604020202020204" pitchFamily="34" charset="0"/>
              </a:rPr>
              <a:t>age, gender, ethnicity, or culture</a:t>
            </a:r>
            <a:r>
              <a:rPr lang="en-ID" sz="2400" dirty="0">
                <a:effectLst/>
                <a:latin typeface="Arial" panose="020B0604020202020204" pitchFamily="34" charset="0"/>
                <a:ea typeface="Palatino Linotype" panose="02040502050505030304" pitchFamily="18" charset="0"/>
                <a:cs typeface="Arial" panose="020B0604020202020204" pitchFamily="34" charset="0"/>
              </a:rPr>
              <a:t>.</a:t>
            </a:r>
          </a:p>
          <a:p>
            <a:pPr marL="34925" marR="215900" indent="0" algn="just">
              <a:lnSpc>
                <a:spcPct val="150000"/>
              </a:lnSpc>
              <a:spcAft>
                <a:spcPts val="0"/>
              </a:spcAft>
              <a:buNone/>
            </a:pPr>
            <a:r>
              <a:rPr lang="en-ID" sz="2400" dirty="0">
                <a:effectLst/>
                <a:latin typeface="Arial" panose="020B0604020202020204" pitchFamily="34" charset="0"/>
                <a:ea typeface="Palatino Linotype" panose="02040502050505030304" pitchFamily="18" charset="0"/>
                <a:cs typeface="Arial" panose="020B0604020202020204" pitchFamily="34" charset="0"/>
              </a:rPr>
              <a:t>2. Collect </a:t>
            </a:r>
            <a:r>
              <a:rPr lang="en-ID" sz="2400" b="1" dirty="0">
                <a:effectLst/>
                <a:latin typeface="Arial" panose="020B0604020202020204" pitchFamily="34" charset="0"/>
                <a:ea typeface="Palatino Linotype" panose="02040502050505030304" pitchFamily="18" charset="0"/>
                <a:cs typeface="Arial" panose="020B0604020202020204" pitchFamily="34" charset="0"/>
              </a:rPr>
              <a:t>only tweets written in English</a:t>
            </a:r>
            <a:r>
              <a:rPr lang="en-ID" sz="2400" dirty="0">
                <a:effectLst/>
                <a:latin typeface="Arial" panose="020B0604020202020204" pitchFamily="34" charset="0"/>
                <a:ea typeface="Palatino Linotype" panose="02040502050505030304" pitchFamily="18" charset="0"/>
                <a:cs typeface="Arial" panose="020B0604020202020204" pitchFamily="34" charset="0"/>
              </a:rPr>
              <a:t>. This might not represent non-English tweets.</a:t>
            </a:r>
          </a:p>
          <a:p>
            <a:pPr marL="34925" marR="215900" indent="0" algn="just">
              <a:lnSpc>
                <a:spcPct val="150000"/>
              </a:lnSpc>
              <a:spcAft>
                <a:spcPts val="0"/>
              </a:spcAft>
              <a:buNone/>
            </a:pPr>
            <a:r>
              <a:rPr lang="en-ID" sz="2400" dirty="0">
                <a:effectLst/>
                <a:latin typeface="Arial" panose="020B0604020202020204" pitchFamily="34" charset="0"/>
                <a:ea typeface="Palatino Linotype" panose="02040502050505030304" pitchFamily="18" charset="0"/>
                <a:cs typeface="Arial" panose="020B0604020202020204" pitchFamily="34" charset="0"/>
              </a:rPr>
              <a:t>3. </a:t>
            </a:r>
            <a:r>
              <a:rPr lang="en-ID" sz="2400" b="1" dirty="0">
                <a:effectLst/>
                <a:latin typeface="Arial" panose="020B0604020202020204" pitchFamily="34" charset="0"/>
                <a:ea typeface="Palatino Linotype" panose="02040502050505030304" pitchFamily="18" charset="0"/>
                <a:cs typeface="Arial" panose="020B0604020202020204" pitchFamily="34" charset="0"/>
              </a:rPr>
              <a:t>Machine learning models include flaws and biases</a:t>
            </a:r>
            <a:r>
              <a:rPr lang="en-ID" sz="2400" dirty="0">
                <a:effectLst/>
                <a:latin typeface="Arial" panose="020B0604020202020204" pitchFamily="34" charset="0"/>
                <a:ea typeface="Palatino Linotype" panose="02040502050505030304" pitchFamily="18" charset="0"/>
                <a:cs typeface="Arial" panose="020B0604020202020204" pitchFamily="34" charset="0"/>
              </a:rPr>
              <a:t>, inaccuracy, and mistakes (e.g., </a:t>
            </a:r>
            <a:r>
              <a:rPr lang="en-ID" sz="2400" b="1" dirty="0">
                <a:effectLst/>
                <a:latin typeface="Arial" panose="020B0604020202020204" pitchFamily="34" charset="0"/>
                <a:ea typeface="Palatino Linotype" panose="02040502050505030304" pitchFamily="18" charset="0"/>
                <a:cs typeface="Arial" panose="020B0604020202020204" pitchFamily="34" charset="0"/>
              </a:rPr>
              <a:t>irony, sarcasm, or negation</a:t>
            </a:r>
            <a:r>
              <a:rPr lang="en-ID" sz="2400" dirty="0">
                <a:effectLst/>
                <a:latin typeface="Arial" panose="020B0604020202020204" pitchFamily="34" charset="0"/>
                <a:ea typeface="Palatino Linotype" panose="02040502050505030304" pitchFamily="18" charset="0"/>
                <a:cs typeface="Arial" panose="020B0604020202020204" pitchFamily="34" charset="0"/>
              </a:rPr>
              <a:t>).</a:t>
            </a:r>
          </a:p>
          <a:p>
            <a:pPr marL="34925" marR="215900" indent="0" algn="just">
              <a:lnSpc>
                <a:spcPct val="150000"/>
              </a:lnSpc>
              <a:spcAft>
                <a:spcPts val="0"/>
              </a:spcAft>
              <a:buNone/>
            </a:pPr>
            <a:r>
              <a:rPr lang="en-ID" sz="2400" dirty="0">
                <a:effectLst/>
                <a:latin typeface="Arial" panose="020B0604020202020204" pitchFamily="34" charset="0"/>
                <a:ea typeface="Palatino Linotype" panose="02040502050505030304" pitchFamily="18" charset="0"/>
                <a:cs typeface="Arial" panose="020B0604020202020204" pitchFamily="34" charset="0"/>
              </a:rPr>
              <a:t>4. The </a:t>
            </a:r>
            <a:r>
              <a:rPr lang="en-ID" sz="2400" b="1" dirty="0">
                <a:effectLst/>
                <a:latin typeface="Arial" panose="020B0604020202020204" pitchFamily="34" charset="0"/>
                <a:ea typeface="Palatino Linotype" panose="02040502050505030304" pitchFamily="18" charset="0"/>
                <a:cs typeface="Arial" panose="020B0604020202020204" pitchFamily="34" charset="0"/>
              </a:rPr>
              <a:t>sample size </a:t>
            </a:r>
            <a:r>
              <a:rPr lang="en-ID" sz="2400" dirty="0">
                <a:effectLst/>
                <a:latin typeface="Arial" panose="020B0604020202020204" pitchFamily="34" charset="0"/>
                <a:ea typeface="Palatino Linotype" panose="02040502050505030304" pitchFamily="18" charset="0"/>
                <a:cs typeface="Arial" panose="020B0604020202020204" pitchFamily="34" charset="0"/>
              </a:rPr>
              <a:t>of </a:t>
            </a:r>
            <a:r>
              <a:rPr lang="en-ID" sz="2400" b="1" dirty="0">
                <a:effectLst/>
                <a:latin typeface="Arial" panose="020B0604020202020204" pitchFamily="34" charset="0"/>
                <a:ea typeface="Palatino Linotype" panose="02040502050505030304" pitchFamily="18" charset="0"/>
                <a:cs typeface="Arial" panose="020B0604020202020204" pitchFamily="34" charset="0"/>
              </a:rPr>
              <a:t>tweets collected from Africa </a:t>
            </a:r>
            <a:r>
              <a:rPr lang="en-ID" sz="2400" dirty="0">
                <a:effectLst/>
                <a:latin typeface="Arial" panose="020B0604020202020204" pitchFamily="34" charset="0"/>
                <a:ea typeface="Palatino Linotype" panose="02040502050505030304" pitchFamily="18" charset="0"/>
                <a:cs typeface="Arial" panose="020B0604020202020204" pitchFamily="34" charset="0"/>
              </a:rPr>
              <a:t>was too small and </a:t>
            </a:r>
            <a:r>
              <a:rPr lang="en-ID" sz="2400" b="1" dirty="0">
                <a:effectLst/>
                <a:latin typeface="Arial" panose="020B0604020202020204" pitchFamily="34" charset="0"/>
                <a:ea typeface="Palatino Linotype" panose="02040502050505030304" pitchFamily="18" charset="0"/>
                <a:cs typeface="Arial" panose="020B0604020202020204" pitchFamily="34" charset="0"/>
              </a:rPr>
              <a:t>insufficient </a:t>
            </a:r>
            <a:r>
              <a:rPr lang="en-ID" sz="2400" dirty="0">
                <a:effectLst/>
                <a:latin typeface="Arial" panose="020B0604020202020204" pitchFamily="34" charset="0"/>
                <a:ea typeface="Palatino Linotype" panose="02040502050505030304" pitchFamily="18" charset="0"/>
                <a:cs typeface="Arial" panose="020B0604020202020204" pitchFamily="34" charset="0"/>
              </a:rPr>
              <a:t>to be evaluated.</a:t>
            </a:r>
            <a:endParaRPr lang="de-DE" sz="24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675208" cy="578845"/>
          </a:xfrm>
          <a:solidFill>
            <a:srgbClr val="92D050"/>
          </a:solidFill>
        </p:spPr>
        <p:txBody>
          <a:bodyPr/>
          <a:lstStyle/>
          <a:p>
            <a:r>
              <a:rPr lang="de-DE" dirty="0"/>
              <a:t>5.2 DISCUSSION of Limitations</a:t>
            </a:r>
          </a:p>
        </p:txBody>
      </p:sp>
    </p:spTree>
    <p:extLst>
      <p:ext uri="{BB962C8B-B14F-4D97-AF65-F5344CB8AC3E}">
        <p14:creationId xmlns:p14="http://schemas.microsoft.com/office/powerpoint/2010/main" val="2749770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045540" cy="594000"/>
          </a:xfrm>
          <a:solidFill>
            <a:srgbClr val="92D050"/>
          </a:solidFill>
        </p:spPr>
        <p:txBody>
          <a:bodyPr/>
          <a:lstStyle/>
          <a:p>
            <a:r>
              <a:rPr lang="de-DE" dirty="0"/>
              <a:t>6. CONCLUSIONS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06</a:t>
            </a:r>
          </a:p>
        </p:txBody>
      </p:sp>
    </p:spTree>
    <p:extLst>
      <p:ext uri="{BB962C8B-B14F-4D97-AF65-F5344CB8AC3E}">
        <p14:creationId xmlns:p14="http://schemas.microsoft.com/office/powerpoint/2010/main" val="6227500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30.09.2023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39</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p:txBody>
          <a:bodyPr/>
          <a:lstStyle/>
          <a:p>
            <a:pPr marL="0" indent="0">
              <a:buNone/>
            </a:pPr>
            <a:r>
              <a:rPr lang="de-DE" b="1" dirty="0"/>
              <a:t>RESEARCH QUESTION ANSWERS</a:t>
            </a:r>
            <a:r>
              <a:rPr lang="de-DE" dirty="0"/>
              <a:t>:</a:t>
            </a:r>
          </a:p>
          <a:p>
            <a:pPr marL="0" indent="0">
              <a:buNone/>
            </a:pPr>
            <a:endParaRPr lang="de-DE" dirty="0"/>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285348" cy="589611"/>
          </a:xfrm>
          <a:solidFill>
            <a:srgbClr val="92D050"/>
          </a:solidFill>
        </p:spPr>
        <p:txBody>
          <a:bodyPr/>
          <a:lstStyle/>
          <a:p>
            <a:r>
              <a:rPr lang="de-DE" dirty="0"/>
              <a:t>6. Conclusions</a:t>
            </a:r>
          </a:p>
        </p:txBody>
      </p:sp>
      <p:graphicFrame>
        <p:nvGraphicFramePr>
          <p:cNvPr id="8" name="Inhaltsplatzhalter 4">
            <a:extLst>
              <a:ext uri="{FF2B5EF4-FFF2-40B4-BE49-F238E27FC236}">
                <a16:creationId xmlns:a16="http://schemas.microsoft.com/office/drawing/2014/main" id="{1F47C402-BBB8-EE0E-C575-3C1859B9EBC1}"/>
              </a:ext>
            </a:extLst>
          </p:cNvPr>
          <p:cNvGraphicFramePr>
            <a:graphicFrameLocks/>
          </p:cNvGraphicFramePr>
          <p:nvPr>
            <p:extLst>
              <p:ext uri="{D42A27DB-BD31-4B8C-83A1-F6EECF244321}">
                <p14:modId xmlns:p14="http://schemas.microsoft.com/office/powerpoint/2010/main" val="2444794549"/>
              </p:ext>
            </p:extLst>
          </p:nvPr>
        </p:nvGraphicFramePr>
        <p:xfrm>
          <a:off x="420793" y="1940942"/>
          <a:ext cx="11175784" cy="4296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1471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30.09.2023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3988175" cy="621375"/>
          </a:xfrm>
          <a:solidFill>
            <a:srgbClr val="FFFE4E"/>
          </a:solidFill>
        </p:spPr>
        <p:txBody>
          <a:bodyPr wrap="square">
            <a:normAutofit/>
          </a:bodyPr>
          <a:lstStyle/>
          <a:p>
            <a:r>
              <a:rPr lang="de-DE" dirty="0"/>
              <a:t>RESEARCH QUESTIONs</a:t>
            </a:r>
          </a:p>
        </p:txBody>
      </p:sp>
      <p:graphicFrame>
        <p:nvGraphicFramePr>
          <p:cNvPr id="8" name="Inhaltsplatzhalter 4">
            <a:extLst>
              <a:ext uri="{FF2B5EF4-FFF2-40B4-BE49-F238E27FC236}">
                <a16:creationId xmlns:a16="http://schemas.microsoft.com/office/drawing/2014/main" id="{C7C3EFB9-704E-793A-1151-D878ADD7B1CD}"/>
              </a:ext>
            </a:extLst>
          </p:cNvPr>
          <p:cNvGraphicFramePr>
            <a:graphicFrameLocks noGrp="1"/>
          </p:cNvGraphicFramePr>
          <p:nvPr>
            <p:ph idx="1"/>
            <p:extLst>
              <p:ext uri="{D42A27DB-BD31-4B8C-83A1-F6EECF244321}">
                <p14:modId xmlns:p14="http://schemas.microsoft.com/office/powerpoint/2010/main" val="4044741639"/>
              </p:ext>
            </p:extLst>
          </p:nvPr>
        </p:nvGraphicFramePr>
        <p:xfrm>
          <a:off x="420792" y="948906"/>
          <a:ext cx="11280385" cy="3162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905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30.09.2023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40</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4" y="1173193"/>
            <a:ext cx="11366313" cy="5007868"/>
          </a:xfrm>
        </p:spPr>
        <p:txBody>
          <a:bodyPr/>
          <a:lstStyle/>
          <a:p>
            <a:pPr marL="34925" marR="215900" indent="0" algn="just">
              <a:lnSpc>
                <a:spcPct val="150000"/>
              </a:lnSpc>
              <a:buNone/>
            </a:pPr>
            <a:r>
              <a:rPr lang="en-US" sz="2000" b="1" dirty="0">
                <a:effectLst/>
                <a:latin typeface="Arial" panose="020B0604020202020204" pitchFamily="34" charset="0"/>
                <a:ea typeface="Palatino Linotype" panose="02040502050505030304" pitchFamily="18" charset="0"/>
                <a:cs typeface="Arial" panose="020B0604020202020204" pitchFamily="34" charset="0"/>
              </a:rPr>
              <a:t>1. </a:t>
            </a:r>
            <a:r>
              <a:rPr lang="en-US" sz="2000" b="1" dirty="0" err="1">
                <a:effectLst/>
                <a:latin typeface="Arial" panose="020B0604020202020204" pitchFamily="34" charset="0"/>
                <a:ea typeface="Palatino Linotype" panose="02040502050505030304" pitchFamily="18" charset="0"/>
                <a:cs typeface="Arial" panose="020B0604020202020204" pitchFamily="34" charset="0"/>
              </a:rPr>
              <a:t>BertForSequenceClassification</a:t>
            </a:r>
            <a:r>
              <a:rPr lang="en-US" sz="2000" dirty="0">
                <a:effectLst/>
                <a:latin typeface="Arial" panose="020B0604020202020204" pitchFamily="34" charset="0"/>
                <a:ea typeface="Palatino Linotype" panose="02040502050505030304" pitchFamily="18" charset="0"/>
                <a:cs typeface="Arial" panose="020B0604020202020204" pitchFamily="34" charset="0"/>
              </a:rPr>
              <a:t> model performed exceptionally well in sentiment classification, Therefore, </a:t>
            </a:r>
            <a:r>
              <a:rPr lang="en-US" sz="2000" b="1" dirty="0">
                <a:effectLst/>
                <a:latin typeface="Arial" panose="020B0604020202020204" pitchFamily="34" charset="0"/>
                <a:ea typeface="Palatino Linotype" panose="02040502050505030304" pitchFamily="18" charset="0"/>
                <a:cs typeface="Arial" panose="020B0604020202020204" pitchFamily="34" charset="0"/>
              </a:rPr>
              <a:t>this model was chosen as the best model </a:t>
            </a:r>
            <a:r>
              <a:rPr lang="en-US" sz="2000" dirty="0">
                <a:effectLst/>
                <a:latin typeface="Arial" panose="020B0604020202020204" pitchFamily="34" charset="0"/>
                <a:ea typeface="Palatino Linotype" panose="02040502050505030304" pitchFamily="18" charset="0"/>
                <a:cs typeface="Arial" panose="020B0604020202020204" pitchFamily="34" charset="0"/>
              </a:rPr>
              <a:t>for further analysis.</a:t>
            </a:r>
          </a:p>
          <a:p>
            <a:pPr marL="215900" marR="215900" algn="just">
              <a:lnSpc>
                <a:spcPct val="150000"/>
              </a:lnSpc>
            </a:pPr>
            <a:endParaRPr lang="en-US"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buNone/>
            </a:pPr>
            <a:r>
              <a:rPr lang="en-US" sz="2000" dirty="0">
                <a:effectLst/>
                <a:latin typeface="Arial" panose="020B0604020202020204" pitchFamily="34" charset="0"/>
                <a:ea typeface="Palatino Linotype" panose="02040502050505030304" pitchFamily="18" charset="0"/>
                <a:cs typeface="Arial" panose="020B0604020202020204" pitchFamily="34" charset="0"/>
              </a:rPr>
              <a:t>2. The </a:t>
            </a:r>
            <a:r>
              <a:rPr lang="en-US" sz="2000" b="1" dirty="0">
                <a:effectLst/>
                <a:latin typeface="Arial" panose="020B0604020202020204" pitchFamily="34" charset="0"/>
                <a:ea typeface="Palatino Linotype" panose="02040502050505030304" pitchFamily="18" charset="0"/>
                <a:cs typeface="Arial" panose="020B0604020202020204" pitchFamily="34" charset="0"/>
              </a:rPr>
              <a:t>sentiment analysis results on unlabeled data </a:t>
            </a:r>
            <a:r>
              <a:rPr lang="en-US" sz="2000" dirty="0">
                <a:effectLst/>
                <a:latin typeface="Arial" panose="020B0604020202020204" pitchFamily="34" charset="0"/>
                <a:ea typeface="Palatino Linotype" panose="02040502050505030304" pitchFamily="18" charset="0"/>
                <a:cs typeface="Arial" panose="020B0604020202020204" pitchFamily="34" charset="0"/>
              </a:rPr>
              <a:t>from various continents indicated more </a:t>
            </a:r>
            <a:r>
              <a:rPr lang="en-US" sz="2000" b="1" dirty="0">
                <a:effectLst/>
                <a:latin typeface="Arial" panose="020B0604020202020204" pitchFamily="34" charset="0"/>
                <a:ea typeface="Palatino Linotype" panose="02040502050505030304" pitchFamily="18" charset="0"/>
                <a:cs typeface="Arial" panose="020B0604020202020204" pitchFamily="34" charset="0"/>
              </a:rPr>
              <a:t>positive sentiments, such as joy.</a:t>
            </a:r>
          </a:p>
          <a:p>
            <a:pPr marL="34925" marR="215900" indent="0" algn="just">
              <a:lnSpc>
                <a:spcPct val="150000"/>
              </a:lnSpc>
              <a:buNone/>
            </a:pPr>
            <a:endParaRPr lang="en-US" sz="2000" dirty="0">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buNone/>
            </a:pPr>
            <a:r>
              <a:rPr lang="en-US" sz="2000" dirty="0">
                <a:effectLst/>
                <a:latin typeface="Arial" panose="020B0604020202020204" pitchFamily="34" charset="0"/>
                <a:ea typeface="Palatino Linotype" panose="02040502050505030304" pitchFamily="18" charset="0"/>
                <a:cs typeface="Arial" panose="020B0604020202020204" pitchFamily="34" charset="0"/>
              </a:rPr>
              <a:t>3.The </a:t>
            </a:r>
            <a:r>
              <a:rPr lang="en-US" sz="2000" b="1" dirty="0">
                <a:effectLst/>
                <a:latin typeface="Arial" panose="020B0604020202020204" pitchFamily="34" charset="0"/>
                <a:ea typeface="Palatino Linotype" panose="02040502050505030304" pitchFamily="18" charset="0"/>
                <a:cs typeface="Arial" panose="020B0604020202020204" pitchFamily="34" charset="0"/>
              </a:rPr>
              <a:t>hypothesis testing using the chi-square test </a:t>
            </a:r>
            <a:r>
              <a:rPr lang="en-US" sz="2000" dirty="0">
                <a:effectLst/>
                <a:latin typeface="Arial" panose="020B0604020202020204" pitchFamily="34" charset="0"/>
                <a:ea typeface="Palatino Linotype" panose="02040502050505030304" pitchFamily="18" charset="0"/>
                <a:cs typeface="Arial" panose="020B0604020202020204" pitchFamily="34" charset="0"/>
              </a:rPr>
              <a:t>showed </a:t>
            </a:r>
            <a:r>
              <a:rPr lang="en-US" sz="2000" b="1" dirty="0">
                <a:effectLst/>
                <a:latin typeface="Arial" panose="020B0604020202020204" pitchFamily="34" charset="0"/>
                <a:ea typeface="Palatino Linotype" panose="02040502050505030304" pitchFamily="18" charset="0"/>
                <a:cs typeface="Arial" panose="020B0604020202020204" pitchFamily="34" charset="0"/>
              </a:rPr>
              <a:t>no significant continent-sentiment relationships. </a:t>
            </a:r>
          </a:p>
          <a:p>
            <a:pPr marL="34925" marR="215900" indent="0" algn="just">
              <a:lnSpc>
                <a:spcPct val="150000"/>
              </a:lnSpc>
              <a:buNone/>
            </a:pPr>
            <a:endParaRPr lang="en-US" sz="2000" b="1"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buNone/>
            </a:pPr>
            <a:r>
              <a:rPr lang="en-US" sz="2000" dirty="0">
                <a:effectLst/>
                <a:latin typeface="Arial" panose="020B0604020202020204" pitchFamily="34" charset="0"/>
                <a:ea typeface="Palatino Linotype" panose="02040502050505030304" pitchFamily="18" charset="0"/>
                <a:cs typeface="Arial" panose="020B0604020202020204" pitchFamily="34" charset="0"/>
              </a:rPr>
              <a:t>Therefore, </a:t>
            </a:r>
            <a:r>
              <a:rPr lang="en-US" sz="2000" b="1" dirty="0">
                <a:effectLst/>
                <a:latin typeface="Arial" panose="020B0604020202020204" pitchFamily="34" charset="0"/>
                <a:ea typeface="Palatino Linotype" panose="02040502050505030304" pitchFamily="18" charset="0"/>
                <a:cs typeface="Arial" panose="020B0604020202020204" pitchFamily="34" charset="0"/>
              </a:rPr>
              <a:t>location does not affect people's sentiments towards digital and robot pet companions</a:t>
            </a:r>
            <a:r>
              <a:rPr lang="en-US" sz="2000" dirty="0">
                <a:effectLst/>
                <a:latin typeface="Arial" panose="020B0604020202020204" pitchFamily="34" charset="0"/>
                <a:ea typeface="Palatino Linotype" panose="02040502050505030304" pitchFamily="18" charset="0"/>
                <a:cs typeface="Arial" panose="020B0604020202020204" pitchFamily="34" charset="0"/>
              </a:rPr>
              <a:t>.</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20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2915" y="385174"/>
            <a:ext cx="2612174" cy="585933"/>
          </a:xfrm>
          <a:solidFill>
            <a:srgbClr val="92D050"/>
          </a:solidFill>
        </p:spPr>
        <p:txBody>
          <a:bodyPr/>
          <a:lstStyle/>
          <a:p>
            <a:r>
              <a:rPr lang="de-DE" dirty="0"/>
              <a:t>6.1 Summary</a:t>
            </a:r>
          </a:p>
        </p:txBody>
      </p:sp>
    </p:spTree>
    <p:extLst>
      <p:ext uri="{BB962C8B-B14F-4D97-AF65-F5344CB8AC3E}">
        <p14:creationId xmlns:p14="http://schemas.microsoft.com/office/powerpoint/2010/main" val="3860068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30.09.2023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41</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503274" y="1081920"/>
            <a:ext cx="11057861" cy="5390906"/>
          </a:xfrm>
        </p:spPr>
        <p:txBody>
          <a:bodyPr/>
          <a:lstStyle/>
          <a:p>
            <a:pPr marL="34925" marR="215900" indent="0" algn="just">
              <a:lnSpc>
                <a:spcPct val="150000"/>
              </a:lnSpc>
              <a:spcAft>
                <a:spcPts val="0"/>
              </a:spcAft>
              <a:buNone/>
            </a:pPr>
            <a:r>
              <a:rPr lang="en-ID" sz="2400" dirty="0">
                <a:effectLst/>
                <a:latin typeface="Arial" panose="020B0604020202020204" pitchFamily="34" charset="0"/>
                <a:ea typeface="Palatino Linotype" panose="02040502050505030304" pitchFamily="18" charset="0"/>
                <a:cs typeface="Arial" panose="020B0604020202020204" pitchFamily="34" charset="0"/>
              </a:rPr>
              <a:t>1. Future research should </a:t>
            </a:r>
            <a:r>
              <a:rPr lang="en-ID" sz="2400" b="1" dirty="0">
                <a:effectLst/>
                <a:latin typeface="Arial" panose="020B0604020202020204" pitchFamily="34" charset="0"/>
                <a:ea typeface="Palatino Linotype" panose="02040502050505030304" pitchFamily="18" charset="0"/>
                <a:cs typeface="Arial" panose="020B0604020202020204" pitchFamily="34" charset="0"/>
              </a:rPr>
              <a:t>include age, gender, ethnicity, and culture</a:t>
            </a:r>
            <a:r>
              <a:rPr lang="en-ID" sz="2400" dirty="0">
                <a:effectLst/>
                <a:latin typeface="Arial" panose="020B0604020202020204" pitchFamily="34" charset="0"/>
                <a:ea typeface="Palatino Linotype" panose="02040502050505030304" pitchFamily="18" charset="0"/>
                <a:cs typeface="Arial" panose="020B0604020202020204" pitchFamily="34" charset="0"/>
              </a:rPr>
              <a:t>, to increase sentiment analysis diversity across groups.</a:t>
            </a:r>
          </a:p>
          <a:p>
            <a:pPr marL="215900" marR="215900" algn="just">
              <a:lnSpc>
                <a:spcPct val="150000"/>
              </a:lnSpc>
              <a:spcAft>
                <a:spcPts val="0"/>
              </a:spcAft>
            </a:pPr>
            <a:endParaRPr lang="en-ID" sz="24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2400" dirty="0">
                <a:effectLst/>
                <a:latin typeface="Arial" panose="020B0604020202020204" pitchFamily="34" charset="0"/>
                <a:ea typeface="Palatino Linotype" panose="02040502050505030304" pitchFamily="18" charset="0"/>
                <a:cs typeface="Arial" panose="020B0604020202020204" pitchFamily="34" charset="0"/>
              </a:rPr>
              <a:t>2. Future research should </a:t>
            </a:r>
            <a:r>
              <a:rPr lang="en-ID" sz="2400" b="1" dirty="0">
                <a:effectLst/>
                <a:latin typeface="Arial" panose="020B0604020202020204" pitchFamily="34" charset="0"/>
                <a:ea typeface="Palatino Linotype" panose="02040502050505030304" pitchFamily="18" charset="0"/>
                <a:cs typeface="Arial" panose="020B0604020202020204" pitchFamily="34" charset="0"/>
              </a:rPr>
              <a:t>include tweets in different languages </a:t>
            </a:r>
            <a:r>
              <a:rPr lang="en-ID" sz="2400" dirty="0">
                <a:effectLst/>
                <a:latin typeface="Arial" panose="020B0604020202020204" pitchFamily="34" charset="0"/>
                <a:ea typeface="Palatino Linotype" panose="02040502050505030304" pitchFamily="18" charset="0"/>
                <a:cs typeface="Arial" panose="020B0604020202020204" pitchFamily="34" charset="0"/>
              </a:rPr>
              <a:t>other than English.</a:t>
            </a:r>
          </a:p>
          <a:p>
            <a:pPr marL="34925" marR="215900" indent="0" algn="just">
              <a:lnSpc>
                <a:spcPct val="150000"/>
              </a:lnSpc>
              <a:spcAft>
                <a:spcPts val="0"/>
              </a:spcAft>
              <a:buNone/>
            </a:pPr>
            <a:endParaRPr lang="en-ID" sz="24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2400" dirty="0">
                <a:latin typeface="Arial" panose="020B0604020202020204" pitchFamily="34" charset="0"/>
                <a:ea typeface="Palatino Linotype" panose="02040502050505030304" pitchFamily="18" charset="0"/>
                <a:cs typeface="Arial" panose="020B0604020202020204" pitchFamily="34" charset="0"/>
              </a:rPr>
              <a:t>3. Future research should </a:t>
            </a:r>
            <a:r>
              <a:rPr lang="en-ID" sz="2400" b="1" dirty="0">
                <a:effectLst/>
                <a:latin typeface="Arial" panose="020B0604020202020204" pitchFamily="34" charset="0"/>
                <a:ea typeface="Palatino Linotype" panose="02040502050505030304" pitchFamily="18" charset="0"/>
                <a:cs typeface="Arial" panose="020B0604020202020204" pitchFamily="34" charset="0"/>
              </a:rPr>
              <a:t>try other machine </a:t>
            </a:r>
            <a:r>
              <a:rPr lang="en-ID" sz="2400" b="1" dirty="0">
                <a:latin typeface="Arial" panose="020B0604020202020204" pitchFamily="34" charset="0"/>
                <a:ea typeface="Palatino Linotype" panose="02040502050505030304" pitchFamily="18" charset="0"/>
                <a:cs typeface="Arial" panose="020B0604020202020204" pitchFamily="34" charset="0"/>
              </a:rPr>
              <a:t>l</a:t>
            </a:r>
            <a:r>
              <a:rPr lang="en-ID" sz="2400" b="1" dirty="0">
                <a:effectLst/>
                <a:latin typeface="Arial" panose="020B0604020202020204" pitchFamily="34" charset="0"/>
                <a:ea typeface="Palatino Linotype" panose="02040502050505030304" pitchFamily="18" charset="0"/>
                <a:cs typeface="Arial" panose="020B0604020202020204" pitchFamily="34" charset="0"/>
              </a:rPr>
              <a:t>earning models</a:t>
            </a:r>
            <a:r>
              <a:rPr lang="en-ID" sz="2400" dirty="0">
                <a:effectLst/>
                <a:latin typeface="Arial" panose="020B0604020202020204" pitchFamily="34" charset="0"/>
                <a:ea typeface="Palatino Linotype" panose="02040502050505030304" pitchFamily="18" charset="0"/>
                <a:cs typeface="Arial" panose="020B0604020202020204" pitchFamily="34" charset="0"/>
              </a:rPr>
              <a:t>.</a:t>
            </a:r>
          </a:p>
          <a:p>
            <a:pPr marL="215900" marR="215900" algn="just">
              <a:lnSpc>
                <a:spcPct val="150000"/>
              </a:lnSpc>
              <a:spcAft>
                <a:spcPts val="0"/>
              </a:spcAft>
            </a:pPr>
            <a:endParaRPr lang="en-ID" sz="24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2400" dirty="0">
                <a:effectLst/>
                <a:latin typeface="Arial" panose="020B0604020202020204" pitchFamily="34" charset="0"/>
                <a:ea typeface="Palatino Linotype" panose="02040502050505030304" pitchFamily="18" charset="0"/>
                <a:cs typeface="Arial" panose="020B0604020202020204" pitchFamily="34" charset="0"/>
              </a:rPr>
              <a:t>4. Future research should gather a </a:t>
            </a:r>
            <a:r>
              <a:rPr lang="en-ID" sz="2400" b="1" dirty="0">
                <a:effectLst/>
                <a:latin typeface="Arial" panose="020B0604020202020204" pitchFamily="34" charset="0"/>
                <a:ea typeface="Palatino Linotype" panose="02040502050505030304" pitchFamily="18" charset="0"/>
                <a:cs typeface="Arial" panose="020B0604020202020204" pitchFamily="34" charset="0"/>
              </a:rPr>
              <a:t>larger sample from Africa</a:t>
            </a:r>
            <a:r>
              <a:rPr lang="en-ID" sz="2400" dirty="0">
                <a:effectLst/>
                <a:latin typeface="Arial" panose="020B0604020202020204" pitchFamily="34" charset="0"/>
                <a:ea typeface="Palatino Linotype" panose="02040502050505030304" pitchFamily="18" charset="0"/>
                <a:cs typeface="Arial" panose="020B0604020202020204" pitchFamily="34" charset="0"/>
              </a:rPr>
              <a:t>.</a:t>
            </a: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03274" y="385174"/>
            <a:ext cx="8399721" cy="515049"/>
          </a:xfrm>
          <a:solidFill>
            <a:srgbClr val="92D050"/>
          </a:solidFill>
        </p:spPr>
        <p:txBody>
          <a:bodyPr/>
          <a:lstStyle/>
          <a:p>
            <a:r>
              <a:rPr lang="de-DE" dirty="0"/>
              <a:t>6.2 Recommendation for Future Research</a:t>
            </a:r>
          </a:p>
        </p:txBody>
      </p:sp>
    </p:spTree>
    <p:extLst>
      <p:ext uri="{BB962C8B-B14F-4D97-AF65-F5344CB8AC3E}">
        <p14:creationId xmlns:p14="http://schemas.microsoft.com/office/powerpoint/2010/main" val="3175204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30.09.2023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42</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9" name="Content Placeholder 8" descr="A picture containing toy, stuffed, cartoon, indoor&#10;&#10;Description automatically generated">
            <a:extLst>
              <a:ext uri="{FF2B5EF4-FFF2-40B4-BE49-F238E27FC236}">
                <a16:creationId xmlns:a16="http://schemas.microsoft.com/office/drawing/2014/main" id="{9CE4750A-7D93-DCFC-31A1-DCF56F7B6D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620" y="1521566"/>
            <a:ext cx="4477954" cy="4687284"/>
          </a:xfrm>
        </p:spPr>
      </p:pic>
      <p:pic>
        <p:nvPicPr>
          <p:cNvPr id="11" name="Picture 10" descr="A picture containing electronic device, gadget, multimedia, indoor&#10;&#10;Description automatically generated">
            <a:extLst>
              <a:ext uri="{FF2B5EF4-FFF2-40B4-BE49-F238E27FC236}">
                <a16:creationId xmlns:a16="http://schemas.microsoft.com/office/drawing/2014/main" id="{C5F09474-C5B8-CB68-6C8C-E7E7255FA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140" y="1501630"/>
            <a:ext cx="4591586" cy="4707219"/>
          </a:xfrm>
          <a:prstGeom prst="rect">
            <a:avLst/>
          </a:prstGeom>
        </p:spPr>
      </p:pic>
    </p:spTree>
    <p:extLst>
      <p:ext uri="{BB962C8B-B14F-4D97-AF65-F5344CB8AC3E}">
        <p14:creationId xmlns:p14="http://schemas.microsoft.com/office/powerpoint/2010/main" val="3399382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30.09.2023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43</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18" name="Content Placeholder 17" descr="A screenshot of a chat&#10;&#10;Description automatically generated with low confidence">
            <a:extLst>
              <a:ext uri="{FF2B5EF4-FFF2-40B4-BE49-F238E27FC236}">
                <a16:creationId xmlns:a16="http://schemas.microsoft.com/office/drawing/2014/main" id="{B4AE41E5-51BF-C282-2472-0EA230A9CA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028" y="1419865"/>
            <a:ext cx="11078481" cy="4476103"/>
          </a:xfrm>
        </p:spPr>
      </p:pic>
    </p:spTree>
    <p:extLst>
      <p:ext uri="{BB962C8B-B14F-4D97-AF65-F5344CB8AC3E}">
        <p14:creationId xmlns:p14="http://schemas.microsoft.com/office/powerpoint/2010/main" val="739193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127935" cy="594000"/>
          </a:xfrm>
          <a:solidFill>
            <a:srgbClr val="92D050"/>
          </a:solidFill>
        </p:spPr>
        <p:txBody>
          <a:bodyPr/>
          <a:lstStyle/>
          <a:p>
            <a:r>
              <a:rPr lang="de-DE" dirty="0"/>
              <a:t>7. BIBLIOGRAPHY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07</a:t>
            </a:r>
          </a:p>
        </p:txBody>
      </p:sp>
    </p:spTree>
    <p:extLst>
      <p:ext uri="{BB962C8B-B14F-4D97-AF65-F5344CB8AC3E}">
        <p14:creationId xmlns:p14="http://schemas.microsoft.com/office/powerpoint/2010/main" val="2355298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30.09.2023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45</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57532"/>
            <a:ext cx="11069236" cy="5515294"/>
          </a:xfrm>
        </p:spPr>
        <p:txBody>
          <a:bodyPr/>
          <a:lstStyle/>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Amazon Alexa - Wikipedia. (2014, November 6). Amazon Alexa - Wikipedia.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https://en.wikipedia.org/wiki/Amazon_Alexa</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BERT &amp;</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mdash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transformers 3.0.2 documentation. (n.d.). BERT &amp;</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Mdash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Transformers 3.0.2 Documentation.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https://huggingface.co/transformers/v3.0.2/model_doc/bert.html</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BERT. (n.d.). BERT.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https://huggingface.co/docs/transformers/v4.27.2/en/model_doc/bert</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Burkov</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(2019, January 1). The Hundred-Page Machine Learning Book.</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Burkov</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(2020, September 8). Machine Learning Engineering.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Carman. (2019, June 19). They Welcomed a Robot Into Their Family, Now They’re Mourning Its Death - the Verge.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https://www.theverge.com/2019/6/19/18682780/jibo-death-server-update-social-robot-mourning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Carman. (2020, July 23).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Jibo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Jibo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 the Verge.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https://www.theverge.com/2020/7/23/21325644/jibo-social-robot-ntt-disruptionfunding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Chauhan, V. K., Dahiya, K., &amp; Sharma, A. (2018, January 16). Problem formulations and solvers in linear SVM: a review - Artificial Intelligence Review. SpringerLink.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https://link.springer.com/article/10.1007/s10462-018-9614-6</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Chi-Square Statistic: How to Calculate It / Distribution. (2021). Statistics How To.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https://www.statisticshowto.com/probability-and-statistics/chi-square/</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Chi-square Test in Spreadsheets. 2019. Retrieved from https://www.datacamp.com/tutorial/chi-square-test-in-spreadsheets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Dangeti</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P. (2017, July 21). Statistics for Machine Learning.</a:t>
            </a: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Dang, N. C., Moreno-García, M. N., &amp; De la </a:t>
            </a:r>
            <a:r>
              <a:rPr lang="en-ID" sz="1100" dirty="0" err="1">
                <a:solidFill>
                  <a:schemeClr val="tx1">
                    <a:lumMod val="75000"/>
                    <a:lumOff val="25000"/>
                  </a:schemeClr>
                </a:solidFill>
                <a:latin typeface="Arial" panose="020B0604020202020204" pitchFamily="34" charset="0"/>
                <a:cs typeface="Arial" panose="020B0604020202020204" pitchFamily="34" charset="0"/>
              </a:rPr>
              <a:t>Prieta</a:t>
            </a:r>
            <a:r>
              <a:rPr lang="en-ID" sz="1100" dirty="0">
                <a:solidFill>
                  <a:schemeClr val="tx1">
                    <a:lumMod val="75000"/>
                    <a:lumOff val="25000"/>
                  </a:schemeClr>
                </a:solidFill>
                <a:latin typeface="Arial" panose="020B0604020202020204" pitchFamily="34" charset="0"/>
                <a:cs typeface="Arial" panose="020B0604020202020204" pitchFamily="34" charset="0"/>
              </a:rPr>
              <a:t>, F. (2020, March 14). Sentiment Analysis Based on Deep Learning: A Comparative Study. Electronics, 9(3), 483. https://doi.org/10.3390/electronics9030483</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Digital Dream Labs. (n.d.). Digital Dream Labs.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https://www.digitaldreamlabs.com/</a:t>
            </a:r>
            <a:endParaRPr lang="en-ID" sz="1100" b="1" u="sng" kern="0" dirty="0">
              <a:solidFill>
                <a:schemeClr val="tx1">
                  <a:lumMod val="75000"/>
                  <a:lumOff val="25000"/>
                </a:schemeClr>
              </a:solidFill>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err="1">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DistilBERT</a:t>
            </a:r>
            <a:r>
              <a:rPr lang="en-ID" sz="1100"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 (n.d.). </a:t>
            </a:r>
            <a:r>
              <a:rPr lang="en-ID" sz="1100" dirty="0" err="1">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DistilBERT</a:t>
            </a:r>
            <a:r>
              <a:rPr lang="en-ID" sz="1100"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ID" sz="1100" u="sng"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https://huggingface.co/docs/transformers/v4.27.2/en/model_doc/distilbert</a:t>
            </a:r>
            <a:endParaRPr lang="en-ID" sz="1100" u="sng"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endParaRPr>
          </a:p>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EMO -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LivingAi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(n.d.).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LivingAi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https://living.ai/emo/</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398111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30.09.2023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46</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20792" y="888521"/>
            <a:ext cx="11095472" cy="5528154"/>
          </a:xfrm>
        </p:spPr>
        <p:txBody>
          <a:bodyPr/>
          <a:lstStyle/>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Frost, J. (2022, January 26). Chi-Square Table. Statistics by Jim.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https://statisticsbyjim.com/hypothesis-testing/chi-square-table/</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G. (2020, July 23). 10 Techniques to Solve Imbalanced Classes in Machine Learning (Updated 2023). Analytics Vidhya.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G. (2020, July 23). 10 Techniques to Solve Imbalanced Classes in Machine Learning (Updated 2023). Analytics Vidhya.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Hanson, Rick. (2019). Taking in the Good vs. The Negativity Bias</a:t>
            </a:r>
            <a:endParaRPr lang="en-ID" sz="1100" dirty="0">
              <a:solidFill>
                <a:schemeClr val="tx1">
                  <a:lumMod val="75000"/>
                  <a:lumOff val="25000"/>
                </a:schemeClr>
              </a:solidFill>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Hutto, C., &amp; Gilbert, E. (2014, May 16). VADER: A Parsimonious Rule-Based Model for Sentiment Analysis of Social Media Text | Proceedings of the International AAAI Conference on Web and Social Media.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https://doi.org/10.1609/icwsm.v8i1.14550</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Joshua, S. (2022, April 25). How to combine multiple CSV files using Python for your analysis. Medium.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https://medium.com/@stella96joshua/how-to-combine-multiple-csv-files-using-python-for-your-analysis-a88017c6ff9e</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Hu. E. J.. Shen. Y.. Wallis. P.. Allen-Zhu. Z.. Li. Y.. Wang. S.. Wang. L.. &amp; Chen. W. (2021. June 17). </a:t>
            </a:r>
            <a:r>
              <a:rPr lang="en-ID" sz="1100" dirty="0" err="1">
                <a:solidFill>
                  <a:schemeClr val="tx1">
                    <a:lumMod val="75000"/>
                    <a:lumOff val="25000"/>
                  </a:schemeClr>
                </a:solidFill>
                <a:latin typeface="Arial" panose="020B0604020202020204" pitchFamily="34" charset="0"/>
                <a:cs typeface="Arial" panose="020B0604020202020204" pitchFamily="34" charset="0"/>
              </a:rPr>
              <a:t>LoRA</a:t>
            </a:r>
            <a:r>
              <a:rPr lang="en-ID" sz="1100" dirty="0">
                <a:solidFill>
                  <a:schemeClr val="tx1">
                    <a:lumMod val="75000"/>
                    <a:lumOff val="25000"/>
                  </a:schemeClr>
                </a:solidFill>
                <a:latin typeface="Arial" panose="020B0604020202020204" pitchFamily="34" charset="0"/>
                <a:cs typeface="Arial" panose="020B0604020202020204" pitchFamily="34" charset="0"/>
              </a:rPr>
              <a:t>: Low-Rank Adaptation of Large Language Models. arXiv.org. </a:t>
            </a:r>
            <a:r>
              <a:rPr lang="en-ID" sz="1100" dirty="0">
                <a:solidFill>
                  <a:schemeClr val="tx1">
                    <a:lumMod val="75000"/>
                    <a:lumOff val="25000"/>
                  </a:schemeClr>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https://arxiv.org/abs/2106.09685v2</a:t>
            </a:r>
            <a:endParaRPr lang="en-ID" sz="1100" dirty="0">
              <a:solidFill>
                <a:schemeClr val="tx1">
                  <a:lumMod val="75000"/>
                  <a:lumOff val="25000"/>
                </a:schemeClr>
              </a:solidFill>
              <a:latin typeface="Arial" panose="020B0604020202020204" pitchFamily="34" charset="0"/>
              <a:cs typeface="Arial" panose="020B0604020202020204" pitchFamily="34" charset="0"/>
            </a:endParaRP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Hutchinson. B.. Ostendorf. M.. &amp; Fazel. M. (2011. September). Low Rank Language Models for Small Training Sets. IEEE Signal Processing Letters. 18(9). 489–492. </a:t>
            </a: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Introducing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A foundational. 65-billion-parameter language model. (n.d.). Introducing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A Foundational. 65-billion-parameter Language Model. https://ai.facebook.com/blog/large-language-model-llama-meta-ai/ Joshua. S. (2022. April 25). How to combine multiple CSV files using Python for your analysis. Medium. Retrieved from https://medium.com/@stella96joshua/how-to-combinemultiple-csv-files-using-python-for-your-analysis-a88017c6ff9e</a:t>
            </a:r>
            <a:endParaRPr lang="en-ID" sz="110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Kuyda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(2017, July 21). The story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AI app that becomes you.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https://www.youtube.com/watch?v=yQGqMVuAk04</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Low Rank Language Models for Small Training Sets. (n.d.). Low Rank Language Models for Small Training Sets | IEEE Journals &amp; Magazine | IEEE Xplore. https://doi.org/10.1109/lsp.2011.2160850 Metatext. (n.d.). Metatext. https://metatext.io/models/bert-base-uncased</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MUKHERJEE. (2022). The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Maths</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behind Linear SVC Classifier.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https://www.kaggle.com/code/soham1024/the-maths-behind-linear-svc-classifier</a:t>
            </a:r>
            <a:endParaRPr lang="de-DE" sz="11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4031254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30.09.2023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47</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Mohri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M.,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Rostamizadeh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Talwalkar, A., &amp; Bach, F. (2012, September 7). Foundations of Machine 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Models - Hugging Face. (2022, November 16). Models - Hugging Face.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https://huggingface.co/models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Nandi, S. (2021, July 1). Twitter Sentiment Analysis Using Machine Learning Approaches. Medium.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https://nandisoham2017.medium.com/twitter-sentiment-analysis-using-machine-learning-approaches-14fba1b8e357</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Mueller, J. P., &amp;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Massaron</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L. (2021, February 9). Machine Learning for Dummies. For Dummies.</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770"/>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 API. (n.d.). OpenAI API.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https://platform.openai.com</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 (2023, March 28). GitHub -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-cookbook: Examples and guides for using the OpenAI API. GitHub.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https://github.com/openai/openai-cookbook</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Pati, &amp; Pradhan. (2020, December 12). Comparison Between Machine Learning Algorithms Used for Sentiment Analysis. </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IAEME Publication.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https://iaeme.com/Home/article_id/IJARET_11_12_026</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Raschka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(2015). Python Machine Learning Equation Reference.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https://github.com/rasbt/python-machine-learning-book</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Redjeki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&amp;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Widyarto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(2022). View of Comparison of Seven Machine Learning Algorithms in the Classification of Public Opinion. View of Comparison of Seven Machine Learning Algorithms in the Classification of Public Opinion.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https://jurnal.ubd.ac.id/index.php/te/article/view/1046/526</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Rozin, P., &amp; Royzman, E. B. (2001, November).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Negativity Bias, Negativity Dominance, and Contagion. Personality and Social Psychology Review, 5(4), 296–320.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https://doi.org/10.1207/s15327957pspr0504_2</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R, P. K. M., &amp; Prabhu, J. (2018, September 1). Role of sentiment classification in sentiment analysis: A survey. ResearchGate. https://www.researchgate.net/publication/330192421_Role_of_sentiment_classification_in_ </a:t>
            </a:r>
            <a:r>
              <a:rPr lang="en-ID" sz="1100" dirty="0" err="1">
                <a:solidFill>
                  <a:schemeClr val="tx1">
                    <a:lumMod val="75000"/>
                    <a:lumOff val="25000"/>
                  </a:schemeClr>
                </a:solidFill>
                <a:latin typeface="Arial" panose="020B0604020202020204" pitchFamily="34" charset="0"/>
                <a:cs typeface="Arial" panose="020B0604020202020204" pitchFamily="34" charset="0"/>
              </a:rPr>
              <a:t>sentiment_analysis_A_survey</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Sanh, V., Debut, L.,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Chaumond</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J., &amp; Wolf, T. (2020, January 1). </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[PDF] </a:t>
            </a:r>
            <a:r>
              <a:rPr lang="en-US" sz="1100" b="0" i="1"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[PDF]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https://www.semanticscholar.org/paper/DistilBERT%2C-a-distilled-version-of-BERT%3A-smaller%2C-Sanh-Debut/a54b56af24bb4873ed0163b77df63b92bd018ddc</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276477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30.09.2023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Saying Goodbye To My Emo Robot. (2022, November 9).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https://www.youtube.com/watch?v=JDQM6E4Vnbs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Siemon, Strohmann, Khosrawi-Rad, Elshan, de Vreede, &amp; Meyer.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(2022, July 11). Why Do We Turn to Virtual Companions? A Text Mining Analysis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Reviews. AIS Electronic Library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AISeL</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 AMCIS 2022 Proceedings: Why Do We Turn to Virtual Companions? A Text Mining Analysis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Reviews.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https://aisel.aisnet.org/amcis2022/sig_hci/sig_hci/10/</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Sun, C., Qiu, X., Xu, Y., &amp; Huang, X. (2019, May 14). How to Fine-Tune BERT for Text Classification? arXiv.org.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https://arxiv.org/abs/1905.05583v3</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Tabel</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Chi Square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Atau</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Chi Square Table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Dalam</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Excel. (2012, July 1). Uji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Statistik</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Retrieved from https://www.statistikian.com/2012/07/chi-square-tabel-dalam-excel.html</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The 6 dimensions model of national culture by Geert Hofstede. (n.d.). Geert Hofstede.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https://geerthofstede.com/culture-geert-hofstede-gert-jan-hofstede/6d-model-of-national-culture/</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err="1">
                <a:solidFill>
                  <a:schemeClr val="tx1">
                    <a:lumMod val="75000"/>
                    <a:lumOff val="25000"/>
                  </a:schemeClr>
                </a:solidFill>
                <a:latin typeface="Arial" panose="020B0604020202020204" pitchFamily="34" charset="0"/>
                <a:cs typeface="Arial" panose="020B0604020202020204" pitchFamily="34" charset="0"/>
              </a:rPr>
              <a:t>TheBloke</a:t>
            </a:r>
            <a:r>
              <a:rPr lang="en-ID" sz="1100" dirty="0">
                <a:solidFill>
                  <a:schemeClr val="tx1">
                    <a:lumMod val="75000"/>
                    <a:lumOff val="25000"/>
                  </a:schemeClr>
                </a:solidFill>
                <a:latin typeface="Arial" panose="020B0604020202020204" pitchFamily="34" charset="0"/>
                <a:cs typeface="Arial" panose="020B0604020202020204" pitchFamily="34" charset="0"/>
              </a:rPr>
              <a:t>/vicuna-7B-1.1-HF · Hugging Face. (n.d.). </a:t>
            </a:r>
            <a:r>
              <a:rPr lang="en-ID" sz="1100" dirty="0" err="1">
                <a:solidFill>
                  <a:schemeClr val="tx1">
                    <a:lumMod val="75000"/>
                    <a:lumOff val="25000"/>
                  </a:schemeClr>
                </a:solidFill>
                <a:latin typeface="Arial" panose="020B0604020202020204" pitchFamily="34" charset="0"/>
                <a:cs typeface="Arial" panose="020B0604020202020204" pitchFamily="34" charset="0"/>
              </a:rPr>
              <a:t>TheBloke</a:t>
            </a:r>
            <a:r>
              <a:rPr lang="en-ID" sz="1100" dirty="0">
                <a:solidFill>
                  <a:schemeClr val="tx1">
                    <a:lumMod val="75000"/>
                    <a:lumOff val="25000"/>
                  </a:schemeClr>
                </a:solidFill>
                <a:latin typeface="Arial" panose="020B0604020202020204" pitchFamily="34" charset="0"/>
                <a:cs typeface="Arial" panose="020B0604020202020204" pitchFamily="34" charset="0"/>
              </a:rPr>
              <a:t>/vicuna-7B-1.1-HF · Hugging Face. https://huggingface.co/TheBloke/vicuna-7B-1.1-HF T. (2023. April 18). GitHub - </a:t>
            </a:r>
            <a:r>
              <a:rPr lang="en-ID" sz="1100" dirty="0" err="1">
                <a:solidFill>
                  <a:schemeClr val="tx1">
                    <a:lumMod val="75000"/>
                    <a:lumOff val="25000"/>
                  </a:schemeClr>
                </a:solidFill>
                <a:latin typeface="Arial" panose="020B0604020202020204" pitchFamily="34" charset="0"/>
                <a:cs typeface="Arial" panose="020B0604020202020204" pitchFamily="34" charset="0"/>
              </a:rPr>
              <a:t>tloen</a:t>
            </a:r>
            <a:r>
              <a:rPr lang="en-ID" sz="1100" dirty="0">
                <a:solidFill>
                  <a:schemeClr val="tx1">
                    <a:lumMod val="75000"/>
                    <a:lumOff val="25000"/>
                  </a:schemeClr>
                </a:solidFill>
                <a:latin typeface="Arial" panose="020B0604020202020204" pitchFamily="34" charset="0"/>
                <a:cs typeface="Arial" panose="020B0604020202020204" pitchFamily="34" charset="0"/>
              </a:rPr>
              <a:t>/alpaca-lora: Instruct-tune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on consumer hardware. GitHub. https://github.com/tloen/alpaca-lora </a:t>
            </a:r>
            <a:r>
              <a:rPr lang="en-ID" sz="1100" dirty="0" err="1">
                <a:solidFill>
                  <a:schemeClr val="tx1">
                    <a:lumMod val="75000"/>
                    <a:lumOff val="25000"/>
                  </a:schemeClr>
                </a:solidFill>
                <a:latin typeface="Arial" panose="020B0604020202020204" pitchFamily="34" charset="0"/>
                <a:cs typeface="Arial" panose="020B0604020202020204" pitchFamily="34" charset="0"/>
              </a:rPr>
              <a:t>Touvron</a:t>
            </a:r>
            <a:r>
              <a:rPr lang="en-ID" sz="1100" dirty="0">
                <a:solidFill>
                  <a:schemeClr val="tx1">
                    <a:lumMod val="75000"/>
                    <a:lumOff val="25000"/>
                  </a:schemeClr>
                </a:solidFill>
                <a:latin typeface="Arial" panose="020B0604020202020204" pitchFamily="34" charset="0"/>
                <a:cs typeface="Arial" panose="020B0604020202020204" pitchFamily="34" charset="0"/>
              </a:rPr>
              <a:t>. H.. </a:t>
            </a:r>
            <a:r>
              <a:rPr lang="en-ID" sz="1100" dirty="0" err="1">
                <a:solidFill>
                  <a:schemeClr val="tx1">
                    <a:lumMod val="75000"/>
                    <a:lumOff val="25000"/>
                  </a:schemeClr>
                </a:solidFill>
                <a:latin typeface="Arial" panose="020B0604020202020204" pitchFamily="34" charset="0"/>
                <a:cs typeface="Arial" panose="020B0604020202020204" pitchFamily="34" charset="0"/>
              </a:rPr>
              <a:t>Lavril</a:t>
            </a:r>
            <a:r>
              <a:rPr lang="en-ID" sz="1100" dirty="0">
                <a:solidFill>
                  <a:schemeClr val="tx1">
                    <a:lumMod val="75000"/>
                    <a:lumOff val="25000"/>
                  </a:schemeClr>
                </a:solidFill>
                <a:latin typeface="Arial" panose="020B0604020202020204" pitchFamily="34" charset="0"/>
                <a:cs typeface="Arial" panose="020B0604020202020204" pitchFamily="34" charset="0"/>
              </a:rPr>
              <a:t>. T.. </a:t>
            </a:r>
            <a:r>
              <a:rPr lang="en-ID" sz="1100" dirty="0" err="1">
                <a:solidFill>
                  <a:schemeClr val="tx1">
                    <a:lumMod val="75000"/>
                    <a:lumOff val="25000"/>
                  </a:schemeClr>
                </a:solidFill>
                <a:latin typeface="Arial" panose="020B0604020202020204" pitchFamily="34" charset="0"/>
                <a:cs typeface="Arial" panose="020B0604020202020204" pitchFamily="34" charset="0"/>
              </a:rPr>
              <a:t>Izacard</a:t>
            </a:r>
            <a:r>
              <a:rPr lang="en-ID" sz="1100" dirty="0">
                <a:solidFill>
                  <a:schemeClr val="tx1">
                    <a:lumMod val="75000"/>
                    <a:lumOff val="25000"/>
                  </a:schemeClr>
                </a:solidFill>
                <a:latin typeface="Arial" panose="020B0604020202020204" pitchFamily="34" charset="0"/>
                <a:cs typeface="Arial" panose="020B0604020202020204" pitchFamily="34" charset="0"/>
              </a:rPr>
              <a:t>. G.. Martinet. X.. </a:t>
            </a:r>
            <a:r>
              <a:rPr lang="en-ID" sz="1100" dirty="0" err="1">
                <a:solidFill>
                  <a:schemeClr val="tx1">
                    <a:lumMod val="75000"/>
                    <a:lumOff val="25000"/>
                  </a:schemeClr>
                </a:solidFill>
                <a:latin typeface="Arial" panose="020B0604020202020204" pitchFamily="34" charset="0"/>
                <a:cs typeface="Arial" panose="020B0604020202020204" pitchFamily="34" charset="0"/>
              </a:rPr>
              <a:t>Lachaux</a:t>
            </a:r>
            <a:r>
              <a:rPr lang="en-ID" sz="1100" dirty="0">
                <a:solidFill>
                  <a:schemeClr val="tx1">
                    <a:lumMod val="75000"/>
                    <a:lumOff val="25000"/>
                  </a:schemeClr>
                </a:solidFill>
                <a:latin typeface="Arial" panose="020B0604020202020204" pitchFamily="34" charset="0"/>
                <a:cs typeface="Arial" panose="020B0604020202020204" pitchFamily="34" charset="0"/>
              </a:rPr>
              <a:t>. M. A.. Lacroix. T.. </a:t>
            </a:r>
            <a:r>
              <a:rPr lang="en-ID" sz="1100" dirty="0" err="1">
                <a:solidFill>
                  <a:schemeClr val="tx1">
                    <a:lumMod val="75000"/>
                    <a:lumOff val="25000"/>
                  </a:schemeClr>
                </a:solidFill>
                <a:latin typeface="Arial" panose="020B0604020202020204" pitchFamily="34" charset="0"/>
                <a:cs typeface="Arial" panose="020B0604020202020204" pitchFamily="34" charset="0"/>
              </a:rPr>
              <a:t>Rozière</a:t>
            </a:r>
            <a:r>
              <a:rPr lang="en-ID" sz="1100" dirty="0">
                <a:solidFill>
                  <a:schemeClr val="tx1">
                    <a:lumMod val="75000"/>
                    <a:lumOff val="25000"/>
                  </a:schemeClr>
                </a:solidFill>
                <a:latin typeface="Arial" panose="020B0604020202020204" pitchFamily="34" charset="0"/>
                <a:cs typeface="Arial" panose="020B0604020202020204" pitchFamily="34" charset="0"/>
              </a:rPr>
              <a:t>. B.. Goyal. N.. Hambro. E.. Azhar. F.. Rodriguez. A.. </a:t>
            </a:r>
            <a:r>
              <a:rPr lang="en-ID" sz="1100" dirty="0" err="1">
                <a:solidFill>
                  <a:schemeClr val="tx1">
                    <a:lumMod val="75000"/>
                    <a:lumOff val="25000"/>
                  </a:schemeClr>
                </a:solidFill>
                <a:latin typeface="Arial" panose="020B0604020202020204" pitchFamily="34" charset="0"/>
                <a:cs typeface="Arial" panose="020B0604020202020204" pitchFamily="34" charset="0"/>
              </a:rPr>
              <a:t>Joulin</a:t>
            </a:r>
            <a:r>
              <a:rPr lang="en-ID" sz="1100" dirty="0">
                <a:solidFill>
                  <a:schemeClr val="tx1">
                    <a:lumMod val="75000"/>
                    <a:lumOff val="25000"/>
                  </a:schemeClr>
                </a:solidFill>
                <a:latin typeface="Arial" panose="020B0604020202020204" pitchFamily="34" charset="0"/>
                <a:cs typeface="Arial" panose="020B0604020202020204" pitchFamily="34" charset="0"/>
              </a:rPr>
              <a:t>. A.. Grave. E.. &amp; </a:t>
            </a:r>
            <a:r>
              <a:rPr lang="en-ID" sz="1100" dirty="0" err="1">
                <a:solidFill>
                  <a:schemeClr val="tx1">
                    <a:lumMod val="75000"/>
                    <a:lumOff val="25000"/>
                  </a:schemeClr>
                </a:solidFill>
                <a:latin typeface="Arial" panose="020B0604020202020204" pitchFamily="34" charset="0"/>
                <a:cs typeface="Arial" panose="020B0604020202020204" pitchFamily="34" charset="0"/>
              </a:rPr>
              <a:t>Lample</a:t>
            </a:r>
            <a:r>
              <a:rPr lang="en-ID" sz="1100" dirty="0">
                <a:solidFill>
                  <a:schemeClr val="tx1">
                    <a:lumMod val="75000"/>
                    <a:lumOff val="25000"/>
                  </a:schemeClr>
                </a:solidFill>
                <a:latin typeface="Arial" panose="020B0604020202020204" pitchFamily="34" charset="0"/>
                <a:cs typeface="Arial" panose="020B0604020202020204" pitchFamily="34" charset="0"/>
              </a:rPr>
              <a:t>. G. (2023. February 27).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Open and Efficient Foundation Language Models. arXiv.org. https://arxiv.org/abs/2302.13971v1</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udiprod</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(2007, February 5). SVM with polynomial kernel visualization.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https://www.youtube.com/watch?v=3liCbRZPrZA</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Vicuna: An Open-Source Chatbot Impressing GPT-4 with 90%* ChatGPT Quality | LMSYS Org. (n.d.). Vicuna: An Open-Source Chatbot Impressing GPT-4 With 90%* ChatGPT Quality | LMSYS Org. https://lmsys.org/blog/2023-03-30-vicuna </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Vincent. (2020, January 5). Anki’s toy robots are being saved from a digital death. Anki’s Toy Robots Are Being Saved From a Digital Death - the Verge. https://www.theverge.com/2020/1/5/21050378/anki-vector-saved-shutdown-servers-assets-bought</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Vaswani, A.,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Shazeer</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N., Parmar, N.,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Uszkoreit</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J., Jones, L., Gomez, A. N., Kaiser, U., &amp;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Polosukhin</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I. (2017). </a:t>
            </a:r>
            <a:r>
              <a:rPr lang="en-US" sz="1100" i="1"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Attention is All you Need</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Attention Is All You Need.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https://proceedings.neurips.cc/paper_files/paper/2017/hash/3f5ee243547dee91fbd053c1c4a845aa-Abstract.html</a:t>
            </a:r>
            <a:endPar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1100" dirty="0" err="1">
                <a:solidFill>
                  <a:schemeClr val="tx1">
                    <a:lumMod val="75000"/>
                    <a:lumOff val="25000"/>
                  </a:schemeClr>
                </a:solidFill>
                <a:latin typeface="Arial" panose="020B0604020202020204" pitchFamily="34" charset="0"/>
                <a:cs typeface="Arial" panose="020B0604020202020204" pitchFamily="34" charset="0"/>
              </a:rPr>
              <a:t>Wankhade</a:t>
            </a:r>
            <a:r>
              <a:rPr lang="en-ID" sz="1100" dirty="0">
                <a:solidFill>
                  <a:schemeClr val="tx1">
                    <a:lumMod val="75000"/>
                    <a:lumOff val="25000"/>
                  </a:schemeClr>
                </a:solidFill>
                <a:latin typeface="Arial" panose="020B0604020202020204" pitchFamily="34" charset="0"/>
                <a:cs typeface="Arial" panose="020B0604020202020204" pitchFamily="34" charset="0"/>
              </a:rPr>
              <a:t>, M., Rao, A. C. S., &amp; Kulkarni, C. A. (2022, February 7). A survey on sentiment analysis methods, applications, and challenges. Artificial Intelligence Review; Springer </a:t>
            </a:r>
            <a:r>
              <a:rPr lang="en-ID" sz="1100" dirty="0" err="1">
                <a:solidFill>
                  <a:schemeClr val="tx1">
                    <a:lumMod val="75000"/>
                    <a:lumOff val="25000"/>
                  </a:schemeClr>
                </a:solidFill>
                <a:latin typeface="Arial" panose="020B0604020202020204" pitchFamily="34" charset="0"/>
                <a:cs typeface="Arial" panose="020B0604020202020204" pitchFamily="34" charset="0"/>
              </a:rPr>
              <a:t>Science+Business</a:t>
            </a:r>
            <a:r>
              <a:rPr lang="en-ID" sz="1100" dirty="0">
                <a:solidFill>
                  <a:schemeClr val="tx1">
                    <a:lumMod val="75000"/>
                    <a:lumOff val="25000"/>
                  </a:schemeClr>
                </a:solidFill>
                <a:latin typeface="Arial" panose="020B0604020202020204" pitchFamily="34" charset="0"/>
                <a:cs typeface="Arial" panose="020B0604020202020204" pitchFamily="34" charset="0"/>
              </a:rPr>
              <a:t> Media. https://doi.org/10.1007/s10462-022-10144-1 </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17192517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42DB58D-4019-F944-81DD-40D965AA5EB4}"/>
              </a:ext>
            </a:extLst>
          </p:cNvPr>
          <p:cNvSpPr>
            <a:spLocks noGrp="1"/>
          </p:cNvSpPr>
          <p:nvPr>
            <p:ph type="body" sz="quarter" idx="14"/>
          </p:nvPr>
        </p:nvSpPr>
        <p:spPr/>
        <p:txBody>
          <a:bodyPr/>
          <a:lstStyle/>
          <a:p>
            <a:r>
              <a:rPr lang="de-DE" dirty="0"/>
              <a:t>Matriculation Number: XXXXXXXX</a:t>
            </a:r>
            <a:br>
              <a:rPr lang="de-DE" dirty="0"/>
            </a:br>
            <a:r>
              <a:rPr lang="de-DE" dirty="0"/>
              <a:t>+62 XXXXXXXX6930</a:t>
            </a:r>
          </a:p>
          <a:p>
            <a:r>
              <a:rPr lang="de-DE" dirty="0"/>
              <a:t>XXXXXXXXXXX@iubh.de</a:t>
            </a:r>
          </a:p>
        </p:txBody>
      </p:sp>
      <p:sp>
        <p:nvSpPr>
          <p:cNvPr id="4" name="Titel 3">
            <a:extLst>
              <a:ext uri="{FF2B5EF4-FFF2-40B4-BE49-F238E27FC236}">
                <a16:creationId xmlns:a16="http://schemas.microsoft.com/office/drawing/2014/main" id="{EF16A991-9A8D-414F-AF71-38CE9B0D57B6}"/>
              </a:ext>
            </a:extLst>
          </p:cNvPr>
          <p:cNvSpPr>
            <a:spLocks noGrp="1"/>
          </p:cNvSpPr>
          <p:nvPr>
            <p:ph type="ctrTitle"/>
          </p:nvPr>
        </p:nvSpPr>
        <p:spPr>
          <a:xfrm>
            <a:off x="0" y="2875367"/>
            <a:ext cx="4286660" cy="1125299"/>
          </a:xfrm>
          <a:solidFill>
            <a:srgbClr val="92D050"/>
          </a:solidFill>
        </p:spPr>
        <p:txBody>
          <a:bodyPr/>
          <a:lstStyle/>
          <a:p>
            <a:r>
              <a:rPr lang="de-DE" dirty="0"/>
              <a:t>THANKS</a:t>
            </a:r>
          </a:p>
        </p:txBody>
      </p:sp>
    </p:spTree>
    <p:extLst>
      <p:ext uri="{BB962C8B-B14F-4D97-AF65-F5344CB8AC3E}">
        <p14:creationId xmlns:p14="http://schemas.microsoft.com/office/powerpoint/2010/main" val="2517707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30.09.2023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5"/>
            <a:ext cx="2123934" cy="522137"/>
          </a:xfrm>
          <a:solidFill>
            <a:srgbClr val="FFFE4E"/>
          </a:solidFill>
        </p:spPr>
        <p:txBody>
          <a:bodyPr wrap="square">
            <a:normAutofit/>
          </a:bodyPr>
          <a:lstStyle/>
          <a:p>
            <a:r>
              <a:rPr lang="de-DE" dirty="0"/>
              <a:t>Abstract</a:t>
            </a:r>
          </a:p>
        </p:txBody>
      </p:sp>
      <p:graphicFrame>
        <p:nvGraphicFramePr>
          <p:cNvPr id="11" name="Content Placeholder 8">
            <a:extLst>
              <a:ext uri="{FF2B5EF4-FFF2-40B4-BE49-F238E27FC236}">
                <a16:creationId xmlns:a16="http://schemas.microsoft.com/office/drawing/2014/main" id="{84F3200C-F6AD-E22F-BB4D-4E82F74F6215}"/>
              </a:ext>
            </a:extLst>
          </p:cNvPr>
          <p:cNvGraphicFramePr>
            <a:graphicFrameLocks noGrp="1"/>
          </p:cNvGraphicFramePr>
          <p:nvPr>
            <p:ph idx="1"/>
            <p:extLst>
              <p:ext uri="{D42A27DB-BD31-4B8C-83A1-F6EECF244321}">
                <p14:modId xmlns:p14="http://schemas.microsoft.com/office/powerpoint/2010/main" val="1275204938"/>
              </p:ext>
            </p:extLst>
          </p:nvPr>
        </p:nvGraphicFramePr>
        <p:xfrm>
          <a:off x="420792" y="1205023"/>
          <a:ext cx="11140343" cy="4919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8363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302936" cy="594000"/>
          </a:xfrm>
          <a:solidFill>
            <a:srgbClr val="92D050"/>
          </a:solidFill>
        </p:spPr>
        <p:txBody>
          <a:bodyPr/>
          <a:lstStyle/>
          <a:p>
            <a:r>
              <a:rPr lang="de-DE" dirty="0"/>
              <a:t>2. Literature Review</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02</a:t>
            </a:r>
          </a:p>
        </p:txBody>
      </p:sp>
    </p:spTree>
    <p:extLst>
      <p:ext uri="{BB962C8B-B14F-4D97-AF65-F5344CB8AC3E}">
        <p14:creationId xmlns:p14="http://schemas.microsoft.com/office/powerpoint/2010/main" val="386713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vert="horz" lIns="0" tIns="0" rIns="0" bIns="0" rtlCol="0" anchor="t" anchorCtr="0">
            <a:normAutofit/>
          </a:bodyPr>
          <a:lstStyle/>
          <a:p>
            <a:pPr>
              <a:spcAft>
                <a:spcPts val="600"/>
              </a:spcAft>
            </a:pPr>
            <a:fld id="{19C38A61-2AC7-4B0E-B80F-DDADD701BB40}" type="slidenum">
              <a:rPr lang="de-DE" smtClean="0"/>
              <a:pPr>
                <a:spcAft>
                  <a:spcPts val="600"/>
                </a:spcAft>
              </a:pPr>
              <a:t>7</a:t>
            </a:fld>
            <a:endParaRPr lang="de-DE"/>
          </a:p>
        </p:txBody>
      </p:sp>
      <p:graphicFrame>
        <p:nvGraphicFramePr>
          <p:cNvPr id="10" name="Inhaltsplatzhalter 4">
            <a:extLst>
              <a:ext uri="{FF2B5EF4-FFF2-40B4-BE49-F238E27FC236}">
                <a16:creationId xmlns:a16="http://schemas.microsoft.com/office/drawing/2014/main" id="{00711FCD-B246-3EAD-D91E-8F472E353CE3}"/>
              </a:ext>
            </a:extLst>
          </p:cNvPr>
          <p:cNvGraphicFramePr>
            <a:graphicFrameLocks noGrp="1"/>
          </p:cNvGraphicFramePr>
          <p:nvPr>
            <p:ph idx="1"/>
            <p:extLst>
              <p:ext uri="{D42A27DB-BD31-4B8C-83A1-F6EECF244321}">
                <p14:modId xmlns:p14="http://schemas.microsoft.com/office/powerpoint/2010/main" val="4092674540"/>
              </p:ext>
            </p:extLst>
          </p:nvPr>
        </p:nvGraphicFramePr>
        <p:xfrm>
          <a:off x="447028" y="1828800"/>
          <a:ext cx="11241764" cy="3813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42783"/>
            <a:ext cx="9653902" cy="458484"/>
          </a:xfrm>
          <a:solidFill>
            <a:srgbClr val="92D050"/>
          </a:solidFill>
        </p:spPr>
        <p:txBody>
          <a:bodyPr wrap="square" lIns="0" tIns="0" rIns="0" bIns="0">
            <a:normAutofit fontScale="90000"/>
          </a:bodyPr>
          <a:lstStyle/>
          <a:p>
            <a:pPr marL="215900" marR="215900">
              <a:spcAft>
                <a:spcPts val="0"/>
              </a:spcAft>
            </a:pPr>
            <a:r>
              <a:rPr lang="de-DE" sz="3100" b="1" kern="1200" cap="all" spc="-20" baseline="0" dirty="0">
                <a:effectLst/>
                <a:latin typeface="Source Sans Pro Bold" panose="020B0703030503020204" pitchFamily="34" charset="0"/>
                <a:ea typeface="+mj-ea"/>
                <a:cs typeface="+mj-cs"/>
              </a:rPr>
              <a:t>2.1   Overview of Relevant Previous Studies</a:t>
            </a:r>
            <a:br>
              <a:rPr lang="de-DE" sz="1900" b="1" kern="1200" cap="all" spc="-20" baseline="0" dirty="0">
                <a:effectLst/>
                <a:latin typeface="Source Sans Pro Bold" panose="020B0703030503020204" pitchFamily="34" charset="0"/>
                <a:ea typeface="+mj-ea"/>
                <a:cs typeface="+mj-cs"/>
              </a:rPr>
            </a:br>
            <a:br>
              <a:rPr lang="de-DE" sz="1900" kern="1200" cap="all" spc="-20" baseline="0" dirty="0">
                <a:effectLst/>
                <a:latin typeface="Source Sans Pro Bold" panose="020B0703030503020204" pitchFamily="34" charset="0"/>
                <a:ea typeface="+mj-ea"/>
                <a:cs typeface="+mj-cs"/>
              </a:rPr>
            </a:br>
            <a:endParaRPr lang="de-DE" sz="1900" kern="1200" cap="all" spc="-20" baseline="0" dirty="0">
              <a:latin typeface="Source Sans Pro Bold" panose="020B0703030503020204" pitchFamily="34" charset="0"/>
              <a:ea typeface="+mj-ea"/>
              <a:cs typeface="+mj-cs"/>
            </a:endParaRPr>
          </a:p>
        </p:txBody>
      </p:sp>
      <p:sp>
        <p:nvSpPr>
          <p:cNvPr id="17" name="TextBox 16">
            <a:extLst>
              <a:ext uri="{FF2B5EF4-FFF2-40B4-BE49-F238E27FC236}">
                <a16:creationId xmlns:a16="http://schemas.microsoft.com/office/drawing/2014/main" id="{6DE45608-E7B2-8CE5-62B2-8B12277C3C1A}"/>
              </a:ext>
            </a:extLst>
          </p:cNvPr>
          <p:cNvSpPr txBox="1"/>
          <p:nvPr/>
        </p:nvSpPr>
        <p:spPr>
          <a:xfrm>
            <a:off x="698739" y="5641831"/>
            <a:ext cx="10745115" cy="305313"/>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lang="de-DE" sz="1000" b="1" dirty="0">
                <a:effectLst/>
                <a:latin typeface="Arial" panose="020B0604020202020204" pitchFamily="34" charset="0"/>
                <a:cs typeface="Arial" panose="020B0604020202020204" pitchFamily="34" charset="0"/>
              </a:rPr>
              <a:t>Source: Siemon, Strohmann, Khosrawi-Rad, Elshan, de Vreede, &amp; Meyer. (2022, July 11). Why Do We Turn to Virtual Companions? A Text Mining Analysis of Replika Reviews.</a:t>
            </a:r>
          </a:p>
        </p:txBody>
      </p:sp>
      <p:sp>
        <p:nvSpPr>
          <p:cNvPr id="5" name="TextBox 4">
            <a:extLst>
              <a:ext uri="{FF2B5EF4-FFF2-40B4-BE49-F238E27FC236}">
                <a16:creationId xmlns:a16="http://schemas.microsoft.com/office/drawing/2014/main" id="{FBCB1395-78A4-7317-8039-FD0F963B5B61}"/>
              </a:ext>
            </a:extLst>
          </p:cNvPr>
          <p:cNvSpPr txBox="1"/>
          <p:nvPr/>
        </p:nvSpPr>
        <p:spPr>
          <a:xfrm>
            <a:off x="496647" y="1013637"/>
            <a:ext cx="10830572" cy="646331"/>
          </a:xfrm>
          <a:prstGeom prst="rect">
            <a:avLst/>
          </a:prstGeom>
          <a:noFill/>
          <a:ln>
            <a:noFill/>
          </a:ln>
        </p:spPr>
        <p:txBody>
          <a:bodyPr wrap="square">
            <a:spAutoFit/>
          </a:bodyPr>
          <a:lstStyle/>
          <a:p>
            <a:r>
              <a:rPr lang="de-DE" sz="2000" b="1" dirty="0">
                <a:effectLst/>
                <a:latin typeface="Arial" panose="020B0604020202020204" pitchFamily="34" charset="0"/>
                <a:cs typeface="Arial" panose="020B0604020202020204" pitchFamily="34" charset="0"/>
              </a:rPr>
              <a:t>Why Do We Turn to Virtual Companions? A Text Mining Analysis of Replika Reviews</a:t>
            </a:r>
            <a:r>
              <a:rPr lang="de-DE" b="1" dirty="0">
                <a:effectLst/>
                <a:latin typeface="Arial" panose="020B0604020202020204" pitchFamily="34" charset="0"/>
                <a:cs typeface="Arial" panose="020B0604020202020204" pitchFamily="34" charset="0"/>
              </a:rPr>
              <a:t>.</a:t>
            </a:r>
            <a:br>
              <a:rPr lang="de-DE" sz="1800" b="1" dirty="0">
                <a:effectLst/>
                <a:latin typeface="Arial" panose="020B0604020202020204" pitchFamily="34" charset="0"/>
                <a:cs typeface="Arial" panose="020B0604020202020204" pitchFamily="34" charset="0"/>
              </a:rPr>
            </a:br>
            <a:r>
              <a:rPr lang="de-DE" sz="1600" b="1" dirty="0">
                <a:effectLst/>
                <a:latin typeface="Arial" panose="020B0604020202020204" pitchFamily="34" charset="0"/>
                <a:cs typeface="Arial" panose="020B0604020202020204" pitchFamily="34" charset="0"/>
              </a:rPr>
              <a:t>Siemon, Strohmann, Khosrawi-Rad, Elshan, de Vreede, &amp; Meyer. (2022, July 11).</a:t>
            </a:r>
            <a:endParaRPr lang="en-ID" dirty="0"/>
          </a:p>
        </p:txBody>
      </p:sp>
    </p:spTree>
    <p:extLst>
      <p:ext uri="{BB962C8B-B14F-4D97-AF65-F5344CB8AC3E}">
        <p14:creationId xmlns:p14="http://schemas.microsoft.com/office/powerpoint/2010/main" val="2658955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30.09.2023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8</a:t>
            </a:fld>
            <a:endParaRPr lang="de-DE"/>
          </a:p>
        </p:txBody>
      </p:sp>
      <p:pic>
        <p:nvPicPr>
          <p:cNvPr id="13" name="Content Placeholder 12" descr="Chart, bar chart, histogram&#10;&#10;Description automatically generated">
            <a:extLst>
              <a:ext uri="{FF2B5EF4-FFF2-40B4-BE49-F238E27FC236}">
                <a16:creationId xmlns:a16="http://schemas.microsoft.com/office/drawing/2014/main" id="{E18A6697-A35B-D938-A5B6-98B6E81374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5" y="1679958"/>
            <a:ext cx="5943890" cy="4411641"/>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7" y="342783"/>
            <a:ext cx="4828919" cy="599970"/>
          </a:xfrm>
          <a:solidFill>
            <a:srgbClr val="92D050"/>
          </a:solidFill>
        </p:spPr>
        <p:txBody>
          <a:bodyPr wrap="square">
            <a:normAutofit fontScale="90000"/>
          </a:bodyPr>
          <a:lstStyle/>
          <a:p>
            <a:pPr marL="215900" marR="215900">
              <a:spcBef>
                <a:spcPts val="765"/>
              </a:spcBef>
              <a:spcAft>
                <a:spcPts val="0"/>
              </a:spcAft>
            </a:pPr>
            <a:r>
              <a:rPr lang="en-ID" sz="3600" b="1" i="0" u="none" strike="noStrike" cap="none" spc="0" dirty="0">
                <a:effectLst/>
                <a:latin typeface="+mj-lt"/>
                <a:ea typeface="Times New Roman" panose="02020603050405020304" pitchFamily="18" charset="0"/>
                <a:cs typeface="Arial" panose="020B0604020202020204" pitchFamily="34" charset="0"/>
              </a:rPr>
              <a:t>Previous Study Results</a:t>
            </a:r>
            <a:br>
              <a:rPr lang="en-US" sz="1900" b="1" dirty="0">
                <a:effectLst/>
              </a:rPr>
            </a:br>
            <a:br>
              <a:rPr lang="en-ID" sz="1900" dirty="0">
                <a:effectLst/>
              </a:rPr>
            </a:br>
            <a:endParaRPr lang="de-DE" sz="1900" dirty="0"/>
          </a:p>
        </p:txBody>
      </p:sp>
      <p:pic>
        <p:nvPicPr>
          <p:cNvPr id="15" name="Picture 14" descr="Table&#10;&#10;Description automatically generated">
            <a:extLst>
              <a:ext uri="{FF2B5EF4-FFF2-40B4-BE49-F238E27FC236}">
                <a16:creationId xmlns:a16="http://schemas.microsoft.com/office/drawing/2014/main" id="{DC1A68F5-0AF5-5FFE-13F2-881125D5D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02" y="4367023"/>
            <a:ext cx="5400000" cy="1458000"/>
          </a:xfrm>
          <a:prstGeom prst="rect">
            <a:avLst/>
          </a:prstGeom>
          <a:noFill/>
        </p:spPr>
      </p:pic>
      <p:sp>
        <p:nvSpPr>
          <p:cNvPr id="7" name="TextBox 6">
            <a:extLst>
              <a:ext uri="{FF2B5EF4-FFF2-40B4-BE49-F238E27FC236}">
                <a16:creationId xmlns:a16="http://schemas.microsoft.com/office/drawing/2014/main" id="{EA22AD22-C5B4-E08A-453B-719EF2566E97}"/>
              </a:ext>
            </a:extLst>
          </p:cNvPr>
          <p:cNvSpPr txBox="1"/>
          <p:nvPr/>
        </p:nvSpPr>
        <p:spPr>
          <a:xfrm>
            <a:off x="524539" y="1126689"/>
            <a:ext cx="6507126" cy="369332"/>
          </a:xfrm>
          <a:prstGeom prst="rect">
            <a:avLst/>
          </a:prstGeom>
          <a:noFill/>
          <a:ln>
            <a:noFill/>
          </a:ln>
        </p:spPr>
        <p:txBody>
          <a:bodyPr wrap="square">
            <a:spAutoFit/>
          </a:bodyPr>
          <a:lstStyle/>
          <a:p>
            <a:r>
              <a:rPr lang="en-ID" b="1" dirty="0">
                <a:solidFill>
                  <a:srgbClr val="252525"/>
                </a:solidFill>
                <a:effectLst/>
              </a:rPr>
              <a:t>Previous study results show more positive sentiments.</a:t>
            </a:r>
            <a:endParaRPr lang="en-ID" dirty="0"/>
          </a:p>
        </p:txBody>
      </p:sp>
      <p:pic>
        <p:nvPicPr>
          <p:cNvPr id="8" name="Picture 7">
            <a:extLst>
              <a:ext uri="{FF2B5EF4-FFF2-40B4-BE49-F238E27FC236}">
                <a16:creationId xmlns:a16="http://schemas.microsoft.com/office/drawing/2014/main" id="{F91C0A13-B440-376F-49F2-F5E8BA8187E1}"/>
              </a:ext>
            </a:extLst>
          </p:cNvPr>
          <p:cNvPicPr>
            <a:picLocks noChangeAspect="1"/>
          </p:cNvPicPr>
          <p:nvPr/>
        </p:nvPicPr>
        <p:blipFill>
          <a:blip r:embed="rId4"/>
          <a:stretch>
            <a:fillRect/>
          </a:stretch>
        </p:blipFill>
        <p:spPr>
          <a:xfrm>
            <a:off x="681028" y="6202082"/>
            <a:ext cx="10821338" cy="310923"/>
          </a:xfrm>
          <a:prstGeom prst="rect">
            <a:avLst/>
          </a:prstGeom>
        </p:spPr>
      </p:pic>
    </p:spTree>
    <p:extLst>
      <p:ext uri="{BB962C8B-B14F-4D97-AF65-F5344CB8AC3E}">
        <p14:creationId xmlns:p14="http://schemas.microsoft.com/office/powerpoint/2010/main" val="57029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30.09.2023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6" y="342782"/>
            <a:ext cx="9301684" cy="628325"/>
          </a:xfrm>
          <a:solidFill>
            <a:srgbClr val="92D050"/>
          </a:solidFill>
        </p:spPr>
        <p:txBody>
          <a:bodyPr wrap="square">
            <a:noAutofit/>
          </a:bodyPr>
          <a:lstStyle/>
          <a:p>
            <a:pPr marL="215900" marR="215900">
              <a:spcBef>
                <a:spcPts val="765"/>
              </a:spcBef>
            </a:pPr>
            <a:r>
              <a:rPr lang="en-US" sz="2800" b="1" dirty="0">
                <a:effectLst/>
              </a:rPr>
              <a:t>2.2   Terminology and Definitions</a:t>
            </a:r>
            <a:br>
              <a:rPr lang="en-US" sz="2800" b="1" dirty="0">
                <a:effectLst/>
              </a:rPr>
            </a:br>
            <a:br>
              <a:rPr lang="en-ID" sz="2800" b="1" dirty="0">
                <a:effectLst/>
              </a:rPr>
            </a:br>
            <a:br>
              <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2800" dirty="0"/>
          </a:p>
        </p:txBody>
      </p:sp>
      <p:sp>
        <p:nvSpPr>
          <p:cNvPr id="9" name="TextBox 8">
            <a:extLst>
              <a:ext uri="{FF2B5EF4-FFF2-40B4-BE49-F238E27FC236}">
                <a16:creationId xmlns:a16="http://schemas.microsoft.com/office/drawing/2014/main" id="{8DED02B8-1C8F-25A8-BA27-B93C69C3DA92}"/>
              </a:ext>
            </a:extLst>
          </p:cNvPr>
          <p:cNvSpPr txBox="1"/>
          <p:nvPr/>
        </p:nvSpPr>
        <p:spPr>
          <a:xfrm>
            <a:off x="447028" y="1531088"/>
            <a:ext cx="11009982" cy="4139018"/>
          </a:xfrm>
          <a:prstGeom prst="rect">
            <a:avLst/>
          </a:prstGeom>
          <a:noFill/>
          <a:ln>
            <a:noFill/>
          </a:ln>
        </p:spPr>
        <p:txBody>
          <a:bodyPr wrap="square">
            <a:spAutoFit/>
          </a:bodyPr>
          <a:lstStyle/>
          <a:p>
            <a:pPr marL="215900" marR="215900" algn="just">
              <a:lnSpc>
                <a:spcPct val="150000"/>
              </a:lnSpc>
              <a:spcBef>
                <a:spcPts val="765"/>
              </a:spcBef>
              <a:spcAft>
                <a:spcPts val="0"/>
              </a:spcAft>
            </a:pPr>
            <a:r>
              <a:rPr lang="en-ID" sz="2000" b="1" dirty="0">
                <a:latin typeface="Arial" panose="020B0604020202020204" pitchFamily="34" charset="0"/>
                <a:cs typeface="Arial" panose="020B0604020202020204" pitchFamily="34" charset="0"/>
              </a:rPr>
              <a:t>Definition of Sentiment </a:t>
            </a:r>
          </a:p>
          <a:p>
            <a:pPr marL="215900" marR="215900" algn="just">
              <a:lnSpc>
                <a:spcPct val="150000"/>
              </a:lnSpc>
              <a:spcBef>
                <a:spcPts val="765"/>
              </a:spcBef>
              <a:spcAft>
                <a:spcPts val="0"/>
              </a:spcAft>
            </a:pPr>
            <a:r>
              <a:rPr lang="en-ID" sz="2000" dirty="0">
                <a:latin typeface="Arial" panose="020B0604020202020204" pitchFamily="34" charset="0"/>
                <a:cs typeface="Arial" panose="020B0604020202020204" pitchFamily="34" charset="0"/>
              </a:rPr>
              <a:t>Sentiment is a person's emotional towards anything, such as a product or event, based on their personal beliefs, perceptions, and experiences.</a:t>
            </a:r>
          </a:p>
          <a:p>
            <a:pPr marL="215900" marR="215900" algn="just">
              <a:lnSpc>
                <a:spcPct val="150000"/>
              </a:lnSpc>
              <a:spcBef>
                <a:spcPts val="765"/>
              </a:spcBef>
            </a:pPr>
            <a:r>
              <a:rPr lang="en-ID" sz="2000" dirty="0">
                <a:latin typeface="Arial" panose="020B0604020202020204" pitchFamily="34" charset="0"/>
                <a:cs typeface="Arial" panose="020B0604020202020204" pitchFamily="34" charset="0"/>
              </a:rPr>
              <a:t>This sentiment can be positive, negative, or neutral. Identifying this sentiment in a dataset, sentiment classification, is a basic step in sentiment analysis (R &amp; Prabhu, 2018).</a:t>
            </a:r>
          </a:p>
          <a:p>
            <a:pPr marL="215900" marR="215900" algn="just">
              <a:lnSpc>
                <a:spcPct val="150000"/>
              </a:lnSpc>
              <a:spcBef>
                <a:spcPts val="765"/>
              </a:spcBef>
            </a:pPr>
            <a:r>
              <a:rPr lang="en-ID" sz="2000" b="1" dirty="0">
                <a:latin typeface="Arial" panose="020B0604020202020204" pitchFamily="34" charset="0"/>
                <a:cs typeface="Arial" panose="020B0604020202020204" pitchFamily="34" charset="0"/>
              </a:rPr>
              <a:t>In this thesis, I classify sentiments into specific categories such as joy, sadness, anger, love, fear, or surprise.</a:t>
            </a:r>
          </a:p>
          <a:p>
            <a:pPr marL="215900" marR="215900" algn="just">
              <a:lnSpc>
                <a:spcPct val="150000"/>
              </a:lnSpc>
              <a:spcBef>
                <a:spcPts val="765"/>
              </a:spcBef>
              <a:spcAft>
                <a:spcPts val="0"/>
              </a:spcAft>
            </a:pP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314853"/>
      </p:ext>
    </p:extLst>
  </p:cSld>
  <p:clrMapOvr>
    <a:masterClrMapping/>
  </p:clrMapOvr>
</p:sld>
</file>

<file path=ppt/theme/theme1.xml><?xml version="1.0" encoding="utf-8"?>
<a:theme xmlns:a="http://schemas.openxmlformats.org/drawingml/2006/main" name="IUBH">
  <a:themeElements>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fontScheme name="IUBH">
      <a:majorFont>
        <a:latin typeface="Source Sans Pro 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accent1"/>
          </a:solidFill>
          <a:tailEnd type="none" w="lg" len="sm"/>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spAutoFit/>
      </a:bodyPr>
      <a:lstStyle>
        <a:defPPr algn="l">
          <a:lnSpc>
            <a:spcPct val="120000"/>
          </a:lnSpc>
          <a:defRPr sz="1700" dirty="0" smtClean="0"/>
        </a:defPPr>
      </a:lstStyle>
    </a:txDef>
  </a:objectDefaults>
  <a:extraClrSchemeLst>
    <a:extraClrScheme>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extraClrScheme>
    <a:extraClrScheme>
      <a:clrScheme name="IUBH Pink">
        <a:dk1>
          <a:srgbClr val="1D1D1F"/>
        </a:dk1>
        <a:lt1>
          <a:srgbClr val="FFFFFF"/>
        </a:lt1>
        <a:dk2>
          <a:srgbClr val="E837E4"/>
        </a:dk2>
        <a:lt2>
          <a:srgbClr val="C2C2C8"/>
        </a:lt2>
        <a:accent1>
          <a:srgbClr val="FE4DF9"/>
        </a:accent1>
        <a:accent2>
          <a:srgbClr val="575E62"/>
        </a:accent2>
        <a:accent3>
          <a:srgbClr val="C2C2C8"/>
        </a:accent3>
        <a:accent4>
          <a:srgbClr val="FE8BFB"/>
        </a:accent4>
        <a:accent5>
          <a:srgbClr val="AAAEB0"/>
        </a:accent5>
        <a:accent6>
          <a:srgbClr val="E0E0E3"/>
        </a:accent6>
        <a:hlink>
          <a:srgbClr val="575E62"/>
        </a:hlink>
        <a:folHlink>
          <a:srgbClr val="575E62"/>
        </a:folHlink>
      </a:clrScheme>
    </a:extraClrScheme>
    <a:extraClrScheme>
      <a:clrScheme name="IUBH Red">
        <a:dk1>
          <a:srgbClr val="1D1D1F"/>
        </a:dk1>
        <a:lt1>
          <a:srgbClr val="FFFFFF"/>
        </a:lt1>
        <a:dk2>
          <a:srgbClr val="E63D4B"/>
        </a:dk2>
        <a:lt2>
          <a:srgbClr val="C2C2C8"/>
        </a:lt2>
        <a:accent1>
          <a:srgbClr val="FF4757"/>
        </a:accent1>
        <a:accent2>
          <a:srgbClr val="575E62"/>
        </a:accent2>
        <a:accent3>
          <a:srgbClr val="C2C2C8"/>
        </a:accent3>
        <a:accent4>
          <a:srgbClr val="FF8792"/>
        </a:accent4>
        <a:accent5>
          <a:srgbClr val="AAAEB0"/>
        </a:accent5>
        <a:accent6>
          <a:srgbClr val="E0E0E3"/>
        </a:accent6>
        <a:hlink>
          <a:srgbClr val="575E62"/>
        </a:hlink>
        <a:folHlink>
          <a:srgbClr val="575E62"/>
        </a:folHlink>
      </a:clrScheme>
    </a:extraClrScheme>
    <a:extraClrScheme>
      <a:clrScheme name="IUBH Orange">
        <a:dk1>
          <a:srgbClr val="1D1D1F"/>
        </a:dk1>
        <a:lt1>
          <a:srgbClr val="FFFFFF"/>
        </a:lt1>
        <a:dk2>
          <a:srgbClr val="FF8D00"/>
        </a:dk2>
        <a:lt2>
          <a:srgbClr val="C2C2C8"/>
        </a:lt2>
        <a:accent1>
          <a:srgbClr val="FFA73A"/>
        </a:accent1>
        <a:accent2>
          <a:srgbClr val="575E62"/>
        </a:accent2>
        <a:accent3>
          <a:srgbClr val="C2C2C8"/>
        </a:accent3>
        <a:accent4>
          <a:srgbClr val="FFC67F"/>
        </a:accent4>
        <a:accent5>
          <a:srgbClr val="AAAEB0"/>
        </a:accent5>
        <a:accent6>
          <a:srgbClr val="E0E0E3"/>
        </a:accent6>
        <a:hlink>
          <a:srgbClr val="575E62"/>
        </a:hlink>
        <a:folHlink>
          <a:srgbClr val="575E62"/>
        </a:folHlink>
      </a:clrScheme>
    </a:extraClrScheme>
    <a:extraClrScheme>
      <a:clrScheme name="IUBH Yellow">
        <a:dk1>
          <a:srgbClr val="1D1D1F"/>
        </a:dk1>
        <a:lt1>
          <a:srgbClr val="FFFFFF"/>
        </a:lt1>
        <a:dk2>
          <a:srgbClr val="F0EF00"/>
        </a:dk2>
        <a:lt2>
          <a:srgbClr val="C2C2C8"/>
        </a:lt2>
        <a:accent1>
          <a:srgbClr val="FFFE4E"/>
        </a:accent1>
        <a:accent2>
          <a:srgbClr val="575E62"/>
        </a:accent2>
        <a:accent3>
          <a:srgbClr val="C2C2C8"/>
        </a:accent3>
        <a:accent4>
          <a:srgbClr val="FFFE8C"/>
        </a:accent4>
        <a:accent5>
          <a:srgbClr val="AAAEB0"/>
        </a:accent5>
        <a:accent6>
          <a:srgbClr val="E0E0E3"/>
        </a:accent6>
        <a:hlink>
          <a:srgbClr val="575E62"/>
        </a:hlink>
        <a:folHlink>
          <a:srgbClr val="575E62"/>
        </a:folHlink>
      </a:clrScheme>
    </a:extraClrScheme>
    <a:extraClrScheme>
      <a:clrScheme name="IUBH Blue">
        <a:dk1>
          <a:srgbClr val="1D1D1F"/>
        </a:dk1>
        <a:lt1>
          <a:srgbClr val="FFFFFF"/>
        </a:lt1>
        <a:dk2>
          <a:srgbClr val="00E8ED"/>
        </a:dk2>
        <a:lt2>
          <a:srgbClr val="C2C2C8"/>
        </a:lt2>
        <a:accent1>
          <a:srgbClr val="4DFBFF"/>
        </a:accent1>
        <a:accent2>
          <a:srgbClr val="575E62"/>
        </a:accent2>
        <a:accent3>
          <a:srgbClr val="C2C2C8"/>
        </a:accent3>
        <a:accent4>
          <a:srgbClr val="8BFCFF"/>
        </a:accent4>
        <a:accent5>
          <a:srgbClr val="AAAEB0"/>
        </a:accent5>
        <a:accent6>
          <a:srgbClr val="E0E0E3"/>
        </a:accent6>
        <a:hlink>
          <a:srgbClr val="575E62"/>
        </a:hlink>
        <a:folHlink>
          <a:srgbClr val="575E62"/>
        </a:folHlink>
      </a:clrScheme>
    </a:extraClrScheme>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Vorlage_IU_PPT_DE [Schreibgeschützt]" id="{6A59F75B-0B2C-48B9-9793-8CDBA258C041}" vid="{CEE1C887-09AB-49AC-986D-572888567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Regular" panose="020F0302020204030204"/>
        <a:ea typeface=""/>
        <a:cs typeface=""/>
        <a:font script="Jpan" typeface="游ゴシック Regular"/>
        <a:font script="Hang" typeface="맑은 고딕"/>
        <a:font script="Hans" typeface="等线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C6F4F09D5E2AC64BBD5E353DF3A6BD2C" ma:contentTypeVersion="9" ma:contentTypeDescription="Ein neues Dokument erstellen." ma:contentTypeScope="" ma:versionID="ccbfacad4b97377291960bf37d06ec76">
  <xsd:schema xmlns:xsd="http://www.w3.org/2001/XMLSchema" xmlns:xs="http://www.w3.org/2001/XMLSchema" xmlns:p="http://schemas.microsoft.com/office/2006/metadata/properties" xmlns:ns2="6e5a2e6e-96f7-468b-a910-98ce01040199" xmlns:ns3="13ef8ee5-b5e8-4ddf-8486-5109f5fc4ca8" targetNamespace="http://schemas.microsoft.com/office/2006/metadata/properties" ma:root="true" ma:fieldsID="38be55f3d99007718a84090762da9541" ns2:_="" ns3:_="">
    <xsd:import namespace="6e5a2e6e-96f7-468b-a910-98ce01040199"/>
    <xsd:import namespace="13ef8ee5-b5e8-4ddf-8486-5109f5fc4c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5a2e6e-96f7-468b-a910-98ce010401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ef8ee5-b5e8-4ddf-8486-5109f5fc4ca8"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52D68B-0708-4E50-9281-330507CC2E71}">
  <ds:schemaRefs>
    <ds:schemaRef ds:uri="http://schemas.microsoft.com/sharepoint/v3/contenttype/forms"/>
  </ds:schemaRefs>
</ds:datastoreItem>
</file>

<file path=customXml/itemProps2.xml><?xml version="1.0" encoding="utf-8"?>
<ds:datastoreItem xmlns:ds="http://schemas.openxmlformats.org/officeDocument/2006/customXml" ds:itemID="{EDD8FA69-3177-4041-A617-B11B3A200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5a2e6e-96f7-468b-a910-98ce01040199"/>
    <ds:schemaRef ds:uri="13ef8ee5-b5e8-4ddf-8486-5109f5fc4c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99CF73F-0712-4767-8D8D-5F28BFCBEBA8}">
  <ds:schemaRefs>
    <ds:schemaRef ds:uri="http://purl.org/dc/elements/1.1/"/>
    <ds:schemaRef ds:uri="http://schemas.microsoft.com/office/2006/metadata/properties"/>
    <ds:schemaRef ds:uri="13ef8ee5-b5e8-4ddf-8486-5109f5fc4ca8"/>
    <ds:schemaRef ds:uri="6e5a2e6e-96f7-468b-a910-98ce01040199"/>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KOLLOQUIUM_IU_PPT_DE</Template>
  <TotalTime>1608</TotalTime>
  <Words>4306</Words>
  <Application>Microsoft Office PowerPoint</Application>
  <PresentationFormat>Widescreen</PresentationFormat>
  <Paragraphs>541</Paragraphs>
  <Slides>49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Source Serif Pro</vt:lpstr>
      <vt:lpstr>Wingdings</vt:lpstr>
      <vt:lpstr>Symbol</vt:lpstr>
      <vt:lpstr>Palatino Linotype</vt:lpstr>
      <vt:lpstr>Arial</vt:lpstr>
      <vt:lpstr>Calibri</vt:lpstr>
      <vt:lpstr>Source Sans Pro Bold</vt:lpstr>
      <vt:lpstr>Source Sans Pro</vt:lpstr>
      <vt:lpstr>IUBH</vt:lpstr>
      <vt:lpstr>A Comparative Sentiment Analysis of</vt:lpstr>
      <vt:lpstr>Agenda fOr THESIS</vt:lpstr>
      <vt:lpstr>1. Introduction</vt:lpstr>
      <vt:lpstr>RESEARCH QUESTIONs</vt:lpstr>
      <vt:lpstr>Abstract</vt:lpstr>
      <vt:lpstr>2. Literature Review</vt:lpstr>
      <vt:lpstr>2.1   Overview of Relevant Previous Studies  </vt:lpstr>
      <vt:lpstr>Previous Study Results  </vt:lpstr>
      <vt:lpstr>2.2   Terminology and Definitions   </vt:lpstr>
      <vt:lpstr>SENTIMENT ANALYSIS   </vt:lpstr>
      <vt:lpstr>3. Methodology</vt:lpstr>
      <vt:lpstr>3. Methodology</vt:lpstr>
      <vt:lpstr>4. RESULTS FINDINGS </vt:lpstr>
      <vt:lpstr>PowerPoint Presentation</vt:lpstr>
      <vt:lpstr>4.1. Labeled Data Preparation </vt:lpstr>
      <vt:lpstr>4.2. Performance EvaluatioN &amp; MODEL SELECTION</vt:lpstr>
      <vt:lpstr>4.2. Performance EvaluatioN &amp; MODEL SELECTION</vt:lpstr>
      <vt:lpstr>Classification Report</vt:lpstr>
      <vt:lpstr>4.2. Performance EvaluatioN &amp; MODEL SELECTION</vt:lpstr>
      <vt:lpstr>BertForSequenceClassification as the best model saved.</vt:lpstr>
      <vt:lpstr>PowerPoint Presentation</vt:lpstr>
      <vt:lpstr>4.3 Collecting Unlabeled data</vt:lpstr>
      <vt:lpstr>4.4  Sentiment Analysis on unlabeled Twitter data</vt:lpstr>
      <vt:lpstr>BertForSequenceClassification Model Sentiment Prediction on unlabeled dataset</vt:lpstr>
      <vt:lpstr>Linear SVC Sentiment Analysis Result Comparison</vt:lpstr>
      <vt:lpstr>BertForSequence Sentiment Analysis Result Comparison</vt:lpstr>
      <vt:lpstr>Vader Lexicon Sentiment Analysis Result </vt:lpstr>
      <vt:lpstr>PowerPoint Presentation</vt:lpstr>
      <vt:lpstr>4.5 HYPOTHESIS TESTING  </vt:lpstr>
      <vt:lpstr>Chi-square Statistic Calculation on Pairing Continents</vt:lpstr>
      <vt:lpstr>Hypothesis testing result on pairing continents</vt:lpstr>
      <vt:lpstr>Chi-square Test Result Overall</vt:lpstr>
      <vt:lpstr>Chi-square Test Overall Result </vt:lpstr>
      <vt:lpstr>Chi-square Test Result Overall with Python Code</vt:lpstr>
      <vt:lpstr>5. DISCUSSIONS</vt:lpstr>
      <vt:lpstr>5.1 Result Interpretation</vt:lpstr>
      <vt:lpstr>5.2 DISCUSSION of Limitations</vt:lpstr>
      <vt:lpstr>6. CONCLUSIONS</vt:lpstr>
      <vt:lpstr>6. Conclusions</vt:lpstr>
      <vt:lpstr>6.1 Summary</vt:lpstr>
      <vt:lpstr>6.2 Recommendation for Future Research</vt:lpstr>
      <vt:lpstr>Appendices</vt:lpstr>
      <vt:lpstr>Appendices</vt:lpstr>
      <vt:lpstr>7. BIBLIOGRAPHY</vt:lpstr>
      <vt:lpstr>7. Bibliography</vt:lpstr>
      <vt:lpstr>7. Bibliography</vt:lpstr>
      <vt:lpstr>7. Bibliography</vt:lpstr>
      <vt:lpstr>7. Bibliography</vt:lpstr>
      <vt:lpstr>THANKS</vt:lpstr>
    </vt:vector>
  </TitlesOfParts>
  <Company>Career Partner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Lotz, Annika</dc:creator>
  <cp:lastModifiedBy>Henny Purwadi</cp:lastModifiedBy>
  <cp:revision>471</cp:revision>
  <dcterms:created xsi:type="dcterms:W3CDTF">2021-05-18T13:01:34Z</dcterms:created>
  <dcterms:modified xsi:type="dcterms:W3CDTF">2023-09-30T06:36:40Z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0x010100C6F4F09D5E2AC64BBD5E353DF3A6BD2C</vt:lpwstr>
  </property>
</Properties>
</file>